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8"/>
  </p:notesMasterIdLst>
  <p:handoutMasterIdLst>
    <p:handoutMasterId r:id="rId19"/>
  </p:handoutMasterIdLst>
  <p:sldIdLst>
    <p:sldId id="257" r:id="rId2"/>
    <p:sldId id="275" r:id="rId3"/>
    <p:sldId id="258" r:id="rId4"/>
    <p:sldId id="260" r:id="rId5"/>
    <p:sldId id="263" r:id="rId6"/>
    <p:sldId id="274" r:id="rId7"/>
    <p:sldId id="261"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ckers, Michelle" initials="DM" lastIdx="9" clrIdx="0">
    <p:extLst>
      <p:ext uri="{19B8F6BF-5375-455C-9EA6-DF929625EA0E}">
        <p15:presenceInfo xmlns:p15="http://schemas.microsoft.com/office/powerpoint/2012/main" userId="S-1-5-21-2459998426-1704224569-3450877137-79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072C62"/>
    <a:srgbClr val="5D7B94"/>
    <a:srgbClr val="FF5242"/>
    <a:srgbClr val="8CD961"/>
    <a:srgbClr val="A679AB"/>
    <a:srgbClr val="F6D643"/>
    <a:srgbClr val="AC145A"/>
    <a:srgbClr val="F555C7"/>
    <a:srgbClr val="EE5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8" autoAdjust="0"/>
    <p:restoredTop sz="64022" autoAdjust="0"/>
  </p:normalViewPr>
  <p:slideViewPr>
    <p:cSldViewPr snapToGrid="0">
      <p:cViewPr varScale="1">
        <p:scale>
          <a:sx n="71" d="100"/>
          <a:sy n="71" d="100"/>
        </p:scale>
        <p:origin x="1867" y="62"/>
      </p:cViewPr>
      <p:guideLst>
        <p:guide orient="horz" pos="2160"/>
        <p:guide pos="3840"/>
      </p:guideLst>
    </p:cSldViewPr>
  </p:slideViewPr>
  <p:notesTextViewPr>
    <p:cViewPr>
      <p:scale>
        <a:sx n="3" d="2"/>
        <a:sy n="3" d="2"/>
      </p:scale>
      <p:origin x="0" y="0"/>
    </p:cViewPr>
  </p:notesTextViewPr>
  <p:notesViewPr>
    <p:cSldViewPr snapToGrid="0">
      <p:cViewPr varScale="1">
        <p:scale>
          <a:sx n="86" d="100"/>
          <a:sy n="86" d="100"/>
        </p:scale>
        <p:origin x="514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B99C82C-BC74-4436-B9C0-34BF380872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48977BD-2D05-4F9B-B5F9-268C29264C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CD414-A1A3-461D-A49F-03052DCCD25F}" type="datetimeFigureOut">
              <a:rPr lang="de-DE" smtClean="0"/>
              <a:t>20.06.2022</a:t>
            </a:fld>
            <a:endParaRPr lang="de-DE"/>
          </a:p>
        </p:txBody>
      </p:sp>
      <p:sp>
        <p:nvSpPr>
          <p:cNvPr id="4" name="Fußzeilenplatzhalter 3">
            <a:extLst>
              <a:ext uri="{FF2B5EF4-FFF2-40B4-BE49-F238E27FC236}">
                <a16:creationId xmlns:a16="http://schemas.microsoft.com/office/drawing/2014/main" id="{7176D37B-99B7-4861-BF01-EB0E4D26C0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44F0AC2-0CC1-414B-9E55-70D1D90ABB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DF27A7-DF42-46E6-947D-191FD83E8076}" type="slidenum">
              <a:rPr lang="de-DE" smtClean="0"/>
              <a:t>‹Nr.›</a:t>
            </a:fld>
            <a:endParaRPr lang="de-DE"/>
          </a:p>
        </p:txBody>
      </p:sp>
    </p:spTree>
    <p:extLst>
      <p:ext uri="{BB962C8B-B14F-4D97-AF65-F5344CB8AC3E}">
        <p14:creationId xmlns:p14="http://schemas.microsoft.com/office/powerpoint/2010/main" val="1220371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22A81-63D7-4DE8-A162-43FDF699A2CA}" type="datetimeFigureOut">
              <a:rPr lang="de-DE" smtClean="0"/>
              <a:t>20.06.2022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4866F-570D-4843-B644-934DBA52E5D0}" type="slidenum">
              <a:rPr lang="de-DE" smtClean="0"/>
              <a:t>‹Nr.›</a:t>
            </a:fld>
            <a:endParaRPr lang="de-DE"/>
          </a:p>
        </p:txBody>
      </p:sp>
    </p:spTree>
    <p:extLst>
      <p:ext uri="{BB962C8B-B14F-4D97-AF65-F5344CB8AC3E}">
        <p14:creationId xmlns:p14="http://schemas.microsoft.com/office/powerpoint/2010/main" val="3794532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84866F-570D-4843-B644-934DBA52E5D0}" type="slidenum">
              <a:rPr lang="de-DE" smtClean="0"/>
              <a:t>1</a:t>
            </a:fld>
            <a:endParaRPr lang="de-DE"/>
          </a:p>
        </p:txBody>
      </p:sp>
    </p:spTree>
    <p:extLst>
      <p:ext uri="{BB962C8B-B14F-4D97-AF65-F5344CB8AC3E}">
        <p14:creationId xmlns:p14="http://schemas.microsoft.com/office/powerpoint/2010/main" val="422121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3984866F-570D-4843-B644-934DBA52E5D0}" type="slidenum">
              <a:rPr lang="de-DE" smtClean="0"/>
              <a:t>10</a:t>
            </a:fld>
            <a:endParaRPr lang="de-DE"/>
          </a:p>
        </p:txBody>
      </p:sp>
    </p:spTree>
    <p:extLst>
      <p:ext uri="{BB962C8B-B14F-4D97-AF65-F5344CB8AC3E}">
        <p14:creationId xmlns:p14="http://schemas.microsoft.com/office/powerpoint/2010/main" val="3764308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3984866F-570D-4843-B644-934DBA52E5D0}" type="slidenum">
              <a:rPr lang="de-DE" smtClean="0"/>
              <a:t>11</a:t>
            </a:fld>
            <a:endParaRPr lang="de-DE"/>
          </a:p>
        </p:txBody>
      </p:sp>
    </p:spTree>
    <p:extLst>
      <p:ext uri="{BB962C8B-B14F-4D97-AF65-F5344CB8AC3E}">
        <p14:creationId xmlns:p14="http://schemas.microsoft.com/office/powerpoint/2010/main" val="3230844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84866F-570D-4843-B644-934DBA52E5D0}" type="slidenum">
              <a:rPr lang="de-DE" smtClean="0"/>
              <a:t>12</a:t>
            </a:fld>
            <a:endParaRPr lang="de-DE"/>
          </a:p>
        </p:txBody>
      </p:sp>
    </p:spTree>
    <p:extLst>
      <p:ext uri="{BB962C8B-B14F-4D97-AF65-F5344CB8AC3E}">
        <p14:creationId xmlns:p14="http://schemas.microsoft.com/office/powerpoint/2010/main" val="3115026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3984866F-570D-4843-B644-934DBA52E5D0}" type="slidenum">
              <a:rPr lang="de-DE" smtClean="0"/>
              <a:t>13</a:t>
            </a:fld>
            <a:endParaRPr lang="de-DE"/>
          </a:p>
        </p:txBody>
      </p:sp>
    </p:spTree>
    <p:extLst>
      <p:ext uri="{BB962C8B-B14F-4D97-AF65-F5344CB8AC3E}">
        <p14:creationId xmlns:p14="http://schemas.microsoft.com/office/powerpoint/2010/main" val="1149337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aseline="0" dirty="0" smtClean="0"/>
              <a:t>Verweis auf Datei „</a:t>
            </a:r>
            <a:r>
              <a:rPr lang="de-DE" baseline="0" dirty="0" err="1" smtClean="0"/>
              <a:t>Clickdummy</a:t>
            </a:r>
            <a:r>
              <a:rPr lang="de-DE" baseline="0" dirty="0" smtClean="0"/>
              <a:t> – </a:t>
            </a:r>
            <a:r>
              <a:rPr lang="de-DE" baseline="0" smtClean="0"/>
              <a:t>Lernarchitektur“</a:t>
            </a:r>
            <a:br>
              <a:rPr lang="de-DE" baseline="0" smtClean="0"/>
            </a:br>
            <a:r>
              <a:rPr lang="de-DE" baseline="0" smtClean="0"/>
              <a:t>Dazu </a:t>
            </a:r>
            <a:r>
              <a:rPr lang="de-DE" baseline="0" dirty="0" smtClean="0"/>
              <a:t>noch ein paar Hinweise:</a:t>
            </a:r>
          </a:p>
          <a:p>
            <a:pPr marL="171450" indent="-171450">
              <a:buFont typeface="Arial" panose="020B0604020202020204" pitchFamily="34" charset="0"/>
              <a:buChar char="•"/>
            </a:pPr>
            <a:r>
              <a:rPr lang="de-DE" baseline="0" dirty="0" smtClean="0"/>
              <a:t>Ein </a:t>
            </a:r>
            <a:r>
              <a:rPr lang="de-DE" baseline="0" dirty="0" err="1" smtClean="0"/>
              <a:t>Clickdummy</a:t>
            </a:r>
            <a:r>
              <a:rPr lang="de-DE" baseline="0" dirty="0" smtClean="0"/>
              <a:t> ist als interaktive Entwurfsskizze zu sehen, das heißt einige Inhalte sind nicht ausgebaut und die Inhalte sind nur skizziert. Es geht darum ein Gefühl für den Aufbau und die Struktur zu bekommen.</a:t>
            </a:r>
          </a:p>
          <a:p>
            <a:pPr marL="171450" indent="-171450">
              <a:buFont typeface="Arial" panose="020B0604020202020204" pitchFamily="34" charset="0"/>
              <a:buChar char="•"/>
            </a:pPr>
            <a:r>
              <a:rPr lang="de-DE" baseline="0" dirty="0" smtClean="0"/>
              <a:t>Die Datei ist eine </a:t>
            </a:r>
            <a:r>
              <a:rPr lang="de-DE" baseline="0" dirty="0" err="1" smtClean="0"/>
              <a:t>Powerpointpräsentation</a:t>
            </a:r>
            <a:r>
              <a:rPr lang="de-DE" baseline="0" dirty="0" smtClean="0"/>
              <a:t>, deren Interaktionsmöglichkeit in der Verlinkung der Teilbereiche liegt. Klicken Sie also gerne auf alle Buttons, aber sehen sie davon ab auf die Buttons zu klicken, auf denen „</a:t>
            </a:r>
            <a:r>
              <a:rPr lang="de-DE" baseline="0" dirty="0" err="1" smtClean="0"/>
              <a:t>under</a:t>
            </a:r>
            <a:r>
              <a:rPr lang="de-DE" baseline="0" dirty="0" smtClean="0"/>
              <a:t> </a:t>
            </a:r>
            <a:r>
              <a:rPr lang="de-DE" baseline="0" dirty="0" err="1" smtClean="0"/>
              <a:t>construction</a:t>
            </a:r>
            <a:r>
              <a:rPr lang="de-DE" baseline="0" dirty="0" smtClean="0"/>
              <a:t>“ steht, weil sie mit Klick einfach nur auf die nächste Folie steuern. Mit der Pfeiltaste lässt sich das aber auch wieder rückgängig machen.</a:t>
            </a:r>
          </a:p>
          <a:p>
            <a:pPr marL="171450" indent="-171450">
              <a:buFont typeface="Arial" panose="020B0604020202020204" pitchFamily="34" charset="0"/>
              <a:buChar char="•"/>
            </a:pPr>
            <a:r>
              <a:rPr lang="de-DE" baseline="0" dirty="0" smtClean="0"/>
              <a:t>Die Datei öffnet sich automatisch im Vollbildmodus und kann über „</a:t>
            </a:r>
            <a:r>
              <a:rPr lang="de-DE" baseline="0" dirty="0" err="1" smtClean="0"/>
              <a:t>escape</a:t>
            </a:r>
            <a:r>
              <a:rPr lang="de-DE" baseline="0" dirty="0" smtClean="0"/>
              <a:t>“ wieder verlassen werden („</a:t>
            </a:r>
            <a:r>
              <a:rPr lang="de-DE" baseline="0" dirty="0" err="1" smtClean="0"/>
              <a:t>escape</a:t>
            </a:r>
            <a:r>
              <a:rPr lang="de-DE" baseline="0" dirty="0" smtClean="0"/>
              <a:t>“ schließt die Datei.)</a:t>
            </a:r>
          </a:p>
          <a:p>
            <a:pPr marL="171450" indent="-171450">
              <a:buFont typeface="Arial" panose="020B0604020202020204" pitchFamily="34" charset="0"/>
              <a:buChar char="•"/>
            </a:pPr>
            <a:r>
              <a:rPr lang="de-DE" baseline="0" dirty="0" smtClean="0"/>
              <a:t>https://miro.com/app/board/uXjVOw2-X8w=/?share_link_id=490133017910</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3984866F-570D-4843-B644-934DBA52E5D0}" type="slidenum">
              <a:rPr lang="de-DE" smtClean="0"/>
              <a:t>14</a:t>
            </a:fld>
            <a:endParaRPr lang="de-DE"/>
          </a:p>
        </p:txBody>
      </p:sp>
    </p:spTree>
    <p:extLst>
      <p:ext uri="{BB962C8B-B14F-4D97-AF65-F5344CB8AC3E}">
        <p14:creationId xmlns:p14="http://schemas.microsoft.com/office/powerpoint/2010/main" val="3689644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https://miro.com/app/board/uXjVOw2-X8w=/?share_link_id=490133017910</a:t>
            </a:r>
            <a:endParaRPr lang="de-DE" dirty="0"/>
          </a:p>
        </p:txBody>
      </p:sp>
      <p:sp>
        <p:nvSpPr>
          <p:cNvPr id="4" name="Foliennummernplatzhalter 3"/>
          <p:cNvSpPr>
            <a:spLocks noGrp="1"/>
          </p:cNvSpPr>
          <p:nvPr>
            <p:ph type="sldNum" sz="quarter" idx="10"/>
          </p:nvPr>
        </p:nvSpPr>
        <p:spPr/>
        <p:txBody>
          <a:bodyPr/>
          <a:lstStyle/>
          <a:p>
            <a:fld id="{3984866F-570D-4843-B644-934DBA52E5D0}" type="slidenum">
              <a:rPr lang="de-DE" smtClean="0"/>
              <a:t>15</a:t>
            </a:fld>
            <a:endParaRPr lang="de-DE"/>
          </a:p>
        </p:txBody>
      </p:sp>
    </p:spTree>
    <p:extLst>
      <p:ext uri="{BB962C8B-B14F-4D97-AF65-F5344CB8AC3E}">
        <p14:creationId xmlns:p14="http://schemas.microsoft.com/office/powerpoint/2010/main" val="810571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https://miro.com/app/board/uXjVOw2-X8w=/?share_link_id=490133017910</a:t>
            </a:r>
            <a:endParaRPr lang="de-DE" dirty="0"/>
          </a:p>
        </p:txBody>
      </p:sp>
      <p:sp>
        <p:nvSpPr>
          <p:cNvPr id="4" name="Foliennummernplatzhalter 3"/>
          <p:cNvSpPr>
            <a:spLocks noGrp="1"/>
          </p:cNvSpPr>
          <p:nvPr>
            <p:ph type="sldNum" sz="quarter" idx="10"/>
          </p:nvPr>
        </p:nvSpPr>
        <p:spPr/>
        <p:txBody>
          <a:bodyPr/>
          <a:lstStyle/>
          <a:p>
            <a:fld id="{3984866F-570D-4843-B644-934DBA52E5D0}" type="slidenum">
              <a:rPr lang="de-DE" smtClean="0"/>
              <a:t>16</a:t>
            </a:fld>
            <a:endParaRPr lang="de-DE"/>
          </a:p>
        </p:txBody>
      </p:sp>
    </p:spTree>
    <p:extLst>
      <p:ext uri="{BB962C8B-B14F-4D97-AF65-F5344CB8AC3E}">
        <p14:creationId xmlns:p14="http://schemas.microsoft.com/office/powerpoint/2010/main" val="207568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84866F-570D-4843-B644-934DBA52E5D0}" type="slidenum">
              <a:rPr lang="de-DE" smtClean="0"/>
              <a:t>2</a:t>
            </a:fld>
            <a:endParaRPr lang="de-DE"/>
          </a:p>
        </p:txBody>
      </p:sp>
    </p:spTree>
    <p:extLst>
      <p:ext uri="{BB962C8B-B14F-4D97-AF65-F5344CB8AC3E}">
        <p14:creationId xmlns:p14="http://schemas.microsoft.com/office/powerpoint/2010/main" val="117452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84866F-570D-4843-B644-934DBA52E5D0}" type="slidenum">
              <a:rPr lang="de-DE" smtClean="0"/>
              <a:t>3</a:t>
            </a:fld>
            <a:endParaRPr lang="de-DE"/>
          </a:p>
        </p:txBody>
      </p:sp>
    </p:spTree>
    <p:extLst>
      <p:ext uri="{BB962C8B-B14F-4D97-AF65-F5344CB8AC3E}">
        <p14:creationId xmlns:p14="http://schemas.microsoft.com/office/powerpoint/2010/main" val="278457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fld id="{3984866F-570D-4843-B644-934DBA52E5D0}" type="slidenum">
              <a:rPr lang="de-DE" smtClean="0"/>
              <a:pPr/>
              <a:t>4</a:t>
            </a:fld>
            <a:endParaRPr lang="de-DE"/>
          </a:p>
        </p:txBody>
      </p:sp>
    </p:spTree>
    <p:extLst>
      <p:ext uri="{BB962C8B-B14F-4D97-AF65-F5344CB8AC3E}">
        <p14:creationId xmlns:p14="http://schemas.microsoft.com/office/powerpoint/2010/main" val="227826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https://miro.com/app/board/uXjVOw2-X8w=/?share_link_id=490133017910</a:t>
            </a:r>
            <a:endParaRPr lang="de-DE" dirty="0"/>
          </a:p>
        </p:txBody>
      </p:sp>
      <p:sp>
        <p:nvSpPr>
          <p:cNvPr id="4" name="Foliennummernplatzhalter 3"/>
          <p:cNvSpPr>
            <a:spLocks noGrp="1"/>
          </p:cNvSpPr>
          <p:nvPr>
            <p:ph type="sldNum" sz="quarter" idx="10"/>
          </p:nvPr>
        </p:nvSpPr>
        <p:spPr/>
        <p:txBody>
          <a:bodyPr/>
          <a:lstStyle/>
          <a:p>
            <a:fld id="{3984866F-570D-4843-B644-934DBA52E5D0}" type="slidenum">
              <a:rPr lang="de-DE" smtClean="0"/>
              <a:t>5</a:t>
            </a:fld>
            <a:endParaRPr lang="de-DE"/>
          </a:p>
        </p:txBody>
      </p:sp>
    </p:spTree>
    <p:extLst>
      <p:ext uri="{BB962C8B-B14F-4D97-AF65-F5344CB8AC3E}">
        <p14:creationId xmlns:p14="http://schemas.microsoft.com/office/powerpoint/2010/main" val="216044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3984866F-570D-4843-B644-934DBA52E5D0}" type="slidenum">
              <a:rPr lang="de-DE" smtClean="0"/>
              <a:t>6</a:t>
            </a:fld>
            <a:endParaRPr lang="de-DE"/>
          </a:p>
        </p:txBody>
      </p:sp>
    </p:spTree>
    <p:extLst>
      <p:ext uri="{BB962C8B-B14F-4D97-AF65-F5344CB8AC3E}">
        <p14:creationId xmlns:p14="http://schemas.microsoft.com/office/powerpoint/2010/main" val="1715495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84866F-570D-4843-B644-934DBA52E5D0}" type="slidenum">
              <a:rPr lang="de-DE" smtClean="0"/>
              <a:pPr/>
              <a:t>7</a:t>
            </a:fld>
            <a:endParaRPr lang="de-DE"/>
          </a:p>
        </p:txBody>
      </p:sp>
    </p:spTree>
    <p:extLst>
      <p:ext uri="{BB962C8B-B14F-4D97-AF65-F5344CB8AC3E}">
        <p14:creationId xmlns:p14="http://schemas.microsoft.com/office/powerpoint/2010/main" val="279409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84866F-570D-4843-B644-934DBA52E5D0}" type="slidenum">
              <a:rPr lang="de-DE" smtClean="0"/>
              <a:t>8</a:t>
            </a:fld>
            <a:endParaRPr lang="de-DE"/>
          </a:p>
        </p:txBody>
      </p:sp>
    </p:spTree>
    <p:extLst>
      <p:ext uri="{BB962C8B-B14F-4D97-AF65-F5344CB8AC3E}">
        <p14:creationId xmlns:p14="http://schemas.microsoft.com/office/powerpoint/2010/main" val="1585881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de-DE" sz="1200" kern="1200" dirty="0">
                <a:solidFill>
                  <a:schemeClr val="tx1"/>
                </a:solidFill>
                <a:effectLst/>
                <a:latin typeface="+mn-lt"/>
                <a:ea typeface="+mn-ea"/>
                <a:cs typeface="+mn-cs"/>
              </a:rPr>
              <a:t>Sie denkt darüber nach, wie sie das soziale Ankommen in der Gruppe bislang gestaltet hat und was gut bzw. nicht gut funktioniert hat. </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Sie spricht mit einigen Kolleg*innen, um herauszufinden, wie sie das soziale Ankommen in der Online-Lehre bislang gestaltet haben und welche Erfahrungen sie hierbei gemacht haben. Außerdem fragt sie sich, was sie schon alles zu sozialem Ankommen in Gruppen </a:t>
            </a:r>
            <a:r>
              <a:rPr lang="de-DE" sz="1200" kern="1200" dirty="0" err="1">
                <a:solidFill>
                  <a:schemeClr val="tx1"/>
                </a:solidFill>
                <a:effectLst/>
                <a:latin typeface="+mn-lt"/>
                <a:ea typeface="+mn-ea"/>
                <a:cs typeface="+mn-cs"/>
              </a:rPr>
              <a:t>weiss</a:t>
            </a:r>
            <a:r>
              <a:rPr lang="de-DE" sz="1200" kern="1200" dirty="0">
                <a:solidFill>
                  <a:schemeClr val="tx1"/>
                </a:solidFill>
                <a:effectLst/>
                <a:latin typeface="+mn-lt"/>
                <a:ea typeface="+mn-ea"/>
                <a:cs typeface="+mn-cs"/>
              </a:rPr>
              <a:t> und was sie noch herausfinden muss, um ihre Lücken gut zu schließen. In der Kantine trifft sie zufällig auch noch eine Mitarbeiterin des hochschuldidaktischen Zentrums, die sie von ein paar Veranstaltungen kennt. Sie spricht mit ihr über das Thema und erhält noch ein paar wertvolle Tipps.  All ihre Ideen, Hypothesen, Reflexionsergebnisse und Erkenntnisse aus der Auseinandersetzung mit Kolleg*innen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de-DE" sz="1200" kern="1200" dirty="0">
                <a:solidFill>
                  <a:schemeClr val="tx1"/>
                </a:solidFill>
                <a:effectLst/>
                <a:latin typeface="+mn-lt"/>
                <a:ea typeface="+mn-ea"/>
                <a:cs typeface="+mn-cs"/>
              </a:rPr>
              <a:t>stellt sie in einer Mindmap zusammen. (kurze Pause)</a:t>
            </a:r>
          </a:p>
          <a:p>
            <a:pPr marL="0" indent="0">
              <a:buFont typeface="Arial" panose="020B0604020202020204" pitchFamily="34" charset="0"/>
              <a:buNone/>
            </a:pPr>
            <a:r>
              <a:rPr lang="de-DE" sz="1200" kern="1200" dirty="0">
                <a:solidFill>
                  <a:schemeClr val="tx1"/>
                </a:solidFill>
                <a:effectLst/>
                <a:latin typeface="+mn-lt"/>
                <a:ea typeface="+mn-ea"/>
                <a:cs typeface="+mn-cs"/>
              </a:rPr>
              <a:t>3) Manja ist ganz zufrieden mit der ersten Ideensammlung. Sie stellt fest, dass sie schon eine ganze Menge zum Thema </a:t>
            </a:r>
            <a:r>
              <a:rPr lang="de-DE" sz="1200" kern="1200" dirty="0" err="1">
                <a:solidFill>
                  <a:schemeClr val="tx1"/>
                </a:solidFill>
                <a:effectLst/>
                <a:latin typeface="+mn-lt"/>
                <a:ea typeface="+mn-ea"/>
                <a:cs typeface="+mn-cs"/>
              </a:rPr>
              <a:t>weiss</a:t>
            </a:r>
            <a:r>
              <a:rPr lang="de-DE" sz="1200" kern="1200" dirty="0">
                <a:solidFill>
                  <a:schemeClr val="tx1"/>
                </a:solidFill>
                <a:effectLst/>
                <a:latin typeface="+mn-lt"/>
                <a:ea typeface="+mn-ea"/>
                <a:cs typeface="+mn-cs"/>
              </a:rPr>
              <a:t> und sie hat auch den Eindruck zu wissen, was sie noch herausfinden muss. Sie analysiert ihre Mindmap und bündelt die Ergebnisse zu Fragen, mit denen sie sich in der nächsten Zeit beschäftigen möchte. </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Was gehört alles dazu, dass Menschen sich sozial gut eingebunden fühlen? (Vertrauensbildung und das Erkennen von Gemeinsamkeiten </a:t>
            </a:r>
            <a:r>
              <a:rPr lang="de-DE" sz="1200" kern="1200" dirty="0" err="1">
                <a:solidFill>
                  <a:schemeClr val="tx1"/>
                </a:solidFill>
                <a:effectLst/>
                <a:latin typeface="+mn-lt"/>
                <a:ea typeface="+mn-ea"/>
                <a:cs typeface="+mn-cs"/>
              </a:rPr>
              <a:t>weiss</a:t>
            </a:r>
            <a:r>
              <a:rPr lang="de-DE" sz="1200" kern="1200" dirty="0">
                <a:solidFill>
                  <a:schemeClr val="tx1"/>
                </a:solidFill>
                <a:effectLst/>
                <a:latin typeface="+mn-lt"/>
                <a:ea typeface="+mn-ea"/>
                <a:cs typeface="+mn-cs"/>
              </a:rPr>
              <a:t> ich ja schon)</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Welche Rolle habe ich als Lehrende in diesem Prozess? Welche Haltung meinerseits führt dazu, dass der Prozess gelingt?</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Welchen Einfluss hat der Charakter des einzelnen Studierenden auf den Prozess?</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Welche Methoden gibt es, um das soziale Ankommen zu fördern und wie unterscheiden sie sich bzw. wie wähle ich die richtige Methode für meine Gruppe?</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Gibt es verschiedene Stufen des sozialen Ankommens? Muss man das soziale Ankommen also nur zu Beginn berücksichtigen oder muss man begleitend im gesamten Semester Aktivitäten einbinden?</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Was ist das Besondere am sozialen Ankommen im Online-Setting im Vergleich zur Präsenz? Welche Modellvorstellung gibt es hier neben </a:t>
            </a:r>
            <a:r>
              <a:rPr lang="de-DE" sz="1200" kern="1200" dirty="0" err="1">
                <a:solidFill>
                  <a:schemeClr val="tx1"/>
                </a:solidFill>
                <a:effectLst/>
                <a:latin typeface="+mn-lt"/>
                <a:ea typeface="+mn-ea"/>
                <a:cs typeface="+mn-cs"/>
              </a:rPr>
              <a:t>Gilly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Salmon</a:t>
            </a:r>
            <a:r>
              <a:rPr lang="de-DE" sz="1200" kern="1200" dirty="0">
                <a:solidFill>
                  <a:schemeClr val="tx1"/>
                </a:solidFill>
                <a:effectLst/>
                <a:latin typeface="+mn-lt"/>
                <a:ea typeface="+mn-ea"/>
                <a:cs typeface="+mn-cs"/>
              </a:rPr>
              <a:t>?</a:t>
            </a:r>
            <a:r>
              <a:rPr lang="de-DE" sz="9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4)</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Manja beschäftigt sich mit dem 5-Stufen Modell von </a:t>
            </a:r>
            <a:r>
              <a:rPr lang="de-DE" sz="1200" kern="1200" dirty="0" err="1">
                <a:solidFill>
                  <a:schemeClr val="tx1"/>
                </a:solidFill>
                <a:effectLst/>
                <a:latin typeface="+mn-lt"/>
                <a:ea typeface="+mn-ea"/>
                <a:cs typeface="+mn-cs"/>
              </a:rPr>
              <a:t>Gilly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Salmon</a:t>
            </a:r>
            <a:r>
              <a:rPr lang="de-DE" sz="1200" kern="1200" dirty="0">
                <a:solidFill>
                  <a:schemeClr val="tx1"/>
                </a:solidFill>
                <a:effectLst/>
                <a:latin typeface="+mn-lt"/>
                <a:ea typeface="+mn-ea"/>
                <a:cs typeface="+mn-cs"/>
              </a:rPr>
              <a:t>, sie schaut sich Umsetzungsbeispiele von anderen Lehrenden an, sie befasst sich mit lerntheoretischen Konzepten des sozialen Lernens und didaktischen Prinzipien.</a:t>
            </a:r>
            <a:r>
              <a:rPr lang="de-DE"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5) </a:t>
            </a:r>
            <a:r>
              <a:rPr lang="de-DE" sz="1200" kern="1200" dirty="0">
                <a:solidFill>
                  <a:schemeClr val="tx1"/>
                </a:solidFill>
                <a:effectLst/>
                <a:latin typeface="+mn-lt"/>
                <a:ea typeface="+mn-ea"/>
                <a:cs typeface="+mn-cs"/>
              </a:rPr>
              <a:t>Als nächstes beschäftigt sie sich intensiver mit dem Thema </a:t>
            </a:r>
            <a:r>
              <a:rPr lang="de-DE" sz="1200" i="1" kern="1200" dirty="0">
                <a:solidFill>
                  <a:schemeClr val="tx1"/>
                </a:solidFill>
                <a:effectLst/>
                <a:latin typeface="+mn-lt"/>
                <a:ea typeface="+mn-ea"/>
                <a:cs typeface="+mn-cs"/>
              </a:rPr>
              <a:t>digitales Kennenlernen</a:t>
            </a:r>
            <a:r>
              <a:rPr lang="de-DE" sz="1200" i="1" kern="1200" baseline="0" dirty="0">
                <a:solidFill>
                  <a:schemeClr val="tx1"/>
                </a:solidFill>
                <a:effectLst/>
                <a:latin typeface="+mn-lt"/>
                <a:ea typeface="+mn-ea"/>
                <a:cs typeface="+mn-cs"/>
              </a:rPr>
              <a:t> </a:t>
            </a:r>
            <a:r>
              <a:rPr lang="de-DE" sz="1200" i="0" kern="1200" baseline="0" dirty="0">
                <a:solidFill>
                  <a:schemeClr val="tx1"/>
                </a:solidFill>
                <a:effectLst/>
                <a:latin typeface="+mn-lt"/>
                <a:ea typeface="+mn-ea"/>
                <a:cs typeface="+mn-cs"/>
              </a:rPr>
              <a:t>und weiteren Punkten die sie bei der Problemdifferenzierung ausgemacht hat.</a:t>
            </a:r>
            <a:endParaRPr lang="de-DE"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de-DE"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3984866F-570D-4843-B644-934DBA52E5D0}" type="slidenum">
              <a:rPr lang="de-DE" smtClean="0"/>
              <a:t>9</a:t>
            </a:fld>
            <a:endParaRPr lang="de-DE"/>
          </a:p>
        </p:txBody>
      </p:sp>
    </p:spTree>
    <p:extLst>
      <p:ext uri="{BB962C8B-B14F-4D97-AF65-F5344CB8AC3E}">
        <p14:creationId xmlns:p14="http://schemas.microsoft.com/office/powerpoint/2010/main" val="183321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5F9904-2BE5-4B29-A4D8-95ABA99DFC0D}" type="datetime1">
              <a:rPr lang="de-DE" smtClean="0"/>
              <a:t>20.06.2022</a:t>
            </a:fld>
            <a:endParaRPr lang="de-DE"/>
          </a:p>
        </p:txBody>
      </p:sp>
      <p:sp>
        <p:nvSpPr>
          <p:cNvPr id="5" name="Footer Placeholder 4"/>
          <p:cNvSpPr>
            <a:spLocks noGrp="1"/>
          </p:cNvSpPr>
          <p:nvPr>
            <p:ph type="ftr" sz="quarter" idx="11"/>
          </p:nvPr>
        </p:nvSpPr>
        <p:spPr/>
        <p:txBody>
          <a:bodyPr/>
          <a:lstStyle/>
          <a:p>
            <a:r>
              <a:rPr lang="de-DE"/>
              <a:t>Hochschuldidaktik im Digitalen Zeitalter – HD@DH.nrw</a:t>
            </a:r>
          </a:p>
        </p:txBody>
      </p:sp>
      <p:sp>
        <p:nvSpPr>
          <p:cNvPr id="6" name="Slide Number Placeholder 5"/>
          <p:cNvSpPr>
            <a:spLocks noGrp="1"/>
          </p:cNvSpPr>
          <p:nvPr>
            <p:ph type="sldNum" sz="quarter" idx="12"/>
          </p:nvPr>
        </p:nvSpPr>
        <p:spPr/>
        <p:txBody>
          <a:bodyPr/>
          <a:lstStyle/>
          <a:p>
            <a:fld id="{A876AEA8-1CBD-4FE5-8F92-32FEE13610E2}" type="slidenum">
              <a:rPr lang="de-DE" smtClean="0"/>
              <a:t>‹Nr.›</a:t>
            </a:fld>
            <a:endParaRPr lang="de-DE"/>
          </a:p>
        </p:txBody>
      </p:sp>
      <p:sp>
        <p:nvSpPr>
          <p:cNvPr id="7" name="Title 1"/>
          <p:cNvSpPr>
            <a:spLocks noGrp="1"/>
          </p:cNvSpPr>
          <p:nvPr>
            <p:ph type="ctrTitle"/>
          </p:nvPr>
        </p:nvSpPr>
        <p:spPr>
          <a:xfrm>
            <a:off x="1097280" y="1981200"/>
            <a:ext cx="10058400" cy="2343912"/>
          </a:xfrm>
        </p:spPr>
        <p:txBody>
          <a:bodyPr anchor="b">
            <a:normAutofit/>
          </a:bodyPr>
          <a:lstStyle>
            <a:lvl1pPr algn="l">
              <a:lnSpc>
                <a:spcPct val="85000"/>
              </a:lnSpc>
              <a:defRPr sz="8000" spc="-50" baseline="0">
                <a:solidFill>
                  <a:schemeClr val="tx1">
                    <a:lumMod val="85000"/>
                    <a:lumOff val="15000"/>
                  </a:schemeClr>
                </a:solidFill>
              </a:defRPr>
            </a:lvl1pPr>
          </a:lstStyle>
          <a:p>
            <a:r>
              <a:rPr lang="de-DE" dirty="0"/>
              <a:t>Mastertitelformat bearbeiten</a:t>
            </a:r>
            <a:endParaRPr lang="en-US" dirty="0"/>
          </a:p>
        </p:txBody>
      </p:sp>
      <p:sp>
        <p:nvSpPr>
          <p:cNvPr id="8"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cxnSp>
        <p:nvCxnSpPr>
          <p:cNvPr id="9" name="Straight Connector 8"/>
          <p:cNvCxnSpPr/>
          <p:nvPr userDrawn="1"/>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01603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3BC7D9CE-EED9-4BBF-BB00-302EC15E78B8}" type="datetime1">
              <a:rPr lang="de-DE" smtClean="0"/>
              <a:t>20.06.2022</a:t>
            </a:fld>
            <a:endParaRPr lang="de-DE"/>
          </a:p>
        </p:txBody>
      </p:sp>
      <p:sp>
        <p:nvSpPr>
          <p:cNvPr id="6" name="Footer Placeholder 5"/>
          <p:cNvSpPr>
            <a:spLocks noGrp="1"/>
          </p:cNvSpPr>
          <p:nvPr>
            <p:ph type="ftr" sz="quarter" idx="11"/>
          </p:nvPr>
        </p:nvSpPr>
        <p:spPr/>
        <p:txBody>
          <a:bodyPr/>
          <a:lstStyle/>
          <a:p>
            <a:r>
              <a:rPr lang="de-DE"/>
              <a:t>Hochschuldidaktik im Digitalen Zeitalter – HD@DH.nrw</a:t>
            </a:r>
            <a:endParaRPr lang="en-US" dirty="0"/>
          </a:p>
        </p:txBody>
      </p:sp>
      <p:sp>
        <p:nvSpPr>
          <p:cNvPr id="7" name="Slide Number Placeholder 6"/>
          <p:cNvSpPr>
            <a:spLocks noGrp="1"/>
          </p:cNvSpPr>
          <p:nvPr>
            <p:ph type="sldNum" sz="quarter" idx="12"/>
          </p:nvPr>
        </p:nvSpPr>
        <p:spPr/>
        <p:txBody>
          <a:bodyPr/>
          <a:lstStyle/>
          <a:p>
            <a:fld id="{A876AEA8-1CBD-4FE5-8F92-32FEE13610E2}" type="slidenum">
              <a:rPr lang="de-DE" smtClean="0"/>
              <a:t>‹Nr.›</a:t>
            </a:fld>
            <a:endParaRPr lang="de-DE"/>
          </a:p>
        </p:txBody>
      </p:sp>
    </p:spTree>
    <p:extLst>
      <p:ext uri="{BB962C8B-B14F-4D97-AF65-F5344CB8AC3E}">
        <p14:creationId xmlns:p14="http://schemas.microsoft.com/office/powerpoint/2010/main" val="291555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1097280" y="826477"/>
            <a:ext cx="10058400" cy="910883"/>
          </a:xfrm>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8D97A3D-EC73-480D-8850-C5323B5E3386}" type="datetime1">
              <a:rPr lang="de-DE" smtClean="0"/>
              <a:t>20.06.2022</a:t>
            </a:fld>
            <a:endParaRPr lang="de-DE"/>
          </a:p>
        </p:txBody>
      </p:sp>
      <p:sp>
        <p:nvSpPr>
          <p:cNvPr id="5" name="Footer Placeholder 4"/>
          <p:cNvSpPr>
            <a:spLocks noGrp="1"/>
          </p:cNvSpPr>
          <p:nvPr>
            <p:ph type="ftr" sz="quarter" idx="11"/>
          </p:nvPr>
        </p:nvSpPr>
        <p:spPr/>
        <p:txBody>
          <a:bodyPr/>
          <a:lstStyle/>
          <a:p>
            <a:r>
              <a:rPr lang="de-DE"/>
              <a:t>Hochschuldidaktik im Digitalen Zeitalter – HD@DH.nrw</a:t>
            </a:r>
          </a:p>
        </p:txBody>
      </p:sp>
      <p:sp>
        <p:nvSpPr>
          <p:cNvPr id="6" name="Slide Number Placeholder 5"/>
          <p:cNvSpPr>
            <a:spLocks noGrp="1"/>
          </p:cNvSpPr>
          <p:nvPr>
            <p:ph type="sldNum" sz="quarter" idx="12"/>
          </p:nvPr>
        </p:nvSpPr>
        <p:spPr/>
        <p:txBody>
          <a:bodyPr/>
          <a:lstStyle/>
          <a:p>
            <a:fld id="{A876AEA8-1CBD-4FE5-8F92-32FEE13610E2}" type="slidenum">
              <a:rPr lang="de-DE" smtClean="0"/>
              <a:t>‹Nr.›</a:t>
            </a:fld>
            <a:endParaRPr lang="de-DE"/>
          </a:p>
        </p:txBody>
      </p:sp>
    </p:spTree>
    <p:extLst>
      <p:ext uri="{BB962C8B-B14F-4D97-AF65-F5344CB8AC3E}">
        <p14:creationId xmlns:p14="http://schemas.microsoft.com/office/powerpoint/2010/main" val="386599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24B25-0AB8-4E19-A668-FECC45BF75B7}"/>
              </a:ext>
            </a:extLst>
          </p:cNvPr>
          <p:cNvSpPr>
            <a:spLocks noGrp="1"/>
          </p:cNvSpPr>
          <p:nvPr>
            <p:ph type="title"/>
          </p:nvPr>
        </p:nvSpPr>
        <p:spPr>
          <a:xfrm>
            <a:off x="1097280" y="800100"/>
            <a:ext cx="10058400" cy="937260"/>
          </a:xfrm>
        </p:spPr>
        <p:txBody>
          <a:bodyPr/>
          <a:lstStyle/>
          <a:p>
            <a:r>
              <a:rPr lang="de-DE"/>
              <a:t>Mastertitelformat bearbeiten</a:t>
            </a:r>
          </a:p>
        </p:txBody>
      </p:sp>
      <p:sp>
        <p:nvSpPr>
          <p:cNvPr id="3" name="Datumsplatzhalter 2">
            <a:extLst>
              <a:ext uri="{FF2B5EF4-FFF2-40B4-BE49-F238E27FC236}">
                <a16:creationId xmlns:a16="http://schemas.microsoft.com/office/drawing/2014/main" id="{7055307E-13EE-4874-9F5E-1766CCBDE30E}"/>
              </a:ext>
            </a:extLst>
          </p:cNvPr>
          <p:cNvSpPr>
            <a:spLocks noGrp="1"/>
          </p:cNvSpPr>
          <p:nvPr>
            <p:ph type="dt" sz="half" idx="10"/>
          </p:nvPr>
        </p:nvSpPr>
        <p:spPr/>
        <p:txBody>
          <a:bodyPr/>
          <a:lstStyle/>
          <a:p>
            <a:fld id="{EDEA3037-93AF-40E9-B17B-B6E60AAE3437}" type="datetime1">
              <a:rPr lang="de-DE" smtClean="0"/>
              <a:t>20.06.2022</a:t>
            </a:fld>
            <a:endParaRPr lang="de-DE"/>
          </a:p>
        </p:txBody>
      </p:sp>
      <p:sp>
        <p:nvSpPr>
          <p:cNvPr id="4" name="Fußzeilenplatzhalter 3">
            <a:extLst>
              <a:ext uri="{FF2B5EF4-FFF2-40B4-BE49-F238E27FC236}">
                <a16:creationId xmlns:a16="http://schemas.microsoft.com/office/drawing/2014/main" id="{A981352A-8581-4C60-9009-454FEE9FFD61}"/>
              </a:ext>
            </a:extLst>
          </p:cNvPr>
          <p:cNvSpPr>
            <a:spLocks noGrp="1"/>
          </p:cNvSpPr>
          <p:nvPr>
            <p:ph type="ftr" sz="quarter" idx="11"/>
          </p:nvPr>
        </p:nvSpPr>
        <p:spPr/>
        <p:txBody>
          <a:bodyPr/>
          <a:lstStyle/>
          <a:p>
            <a:r>
              <a:rPr lang="de-DE"/>
              <a:t>Hochschuldidaktik im Digitalen Zeitalter – HD@DH.nrw</a:t>
            </a:r>
          </a:p>
        </p:txBody>
      </p:sp>
      <p:sp>
        <p:nvSpPr>
          <p:cNvPr id="5" name="Foliennummernplatzhalter 4">
            <a:extLst>
              <a:ext uri="{FF2B5EF4-FFF2-40B4-BE49-F238E27FC236}">
                <a16:creationId xmlns:a16="http://schemas.microsoft.com/office/drawing/2014/main" id="{F287026F-FC08-453A-A7CC-01246ECCE930}"/>
              </a:ext>
            </a:extLst>
          </p:cNvPr>
          <p:cNvSpPr>
            <a:spLocks noGrp="1"/>
          </p:cNvSpPr>
          <p:nvPr>
            <p:ph type="sldNum" sz="quarter" idx="12"/>
          </p:nvPr>
        </p:nvSpPr>
        <p:spPr/>
        <p:txBody>
          <a:bodyPr/>
          <a:lstStyle/>
          <a:p>
            <a:fld id="{A876AEA8-1CBD-4FE5-8F92-32FEE13610E2}" type="slidenum">
              <a:rPr lang="de-DE" smtClean="0"/>
              <a:t>‹Nr.›</a:t>
            </a:fld>
            <a:endParaRPr lang="de-DE"/>
          </a:p>
        </p:txBody>
      </p:sp>
    </p:spTree>
    <p:extLst>
      <p:ext uri="{BB962C8B-B14F-4D97-AF65-F5344CB8AC3E}">
        <p14:creationId xmlns:p14="http://schemas.microsoft.com/office/powerpoint/2010/main" val="310240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Grafik 9">
            <a:extLst>
              <a:ext uri="{FF2B5EF4-FFF2-40B4-BE49-F238E27FC236}">
                <a16:creationId xmlns:a16="http://schemas.microsoft.com/office/drawing/2014/main" id="{448961D7-F106-4EDB-B00C-E5104CAB6C92}"/>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5321" t="14008" r="20765" b="63652"/>
          <a:stretch/>
        </p:blipFill>
        <p:spPr>
          <a:xfrm>
            <a:off x="9258300" y="178049"/>
            <a:ext cx="2725616" cy="673220"/>
          </a:xfrm>
          <a:prstGeom prst="rect">
            <a:avLst/>
          </a:prstGeom>
        </p:spPr>
      </p:pic>
      <p:sp>
        <p:nvSpPr>
          <p:cNvPr id="11" name="Datumsplatzhalter 10">
            <a:extLst>
              <a:ext uri="{FF2B5EF4-FFF2-40B4-BE49-F238E27FC236}">
                <a16:creationId xmlns:a16="http://schemas.microsoft.com/office/drawing/2014/main" id="{ACFEDA54-7536-491F-8091-8A141BD7B86F}"/>
              </a:ext>
            </a:extLst>
          </p:cNvPr>
          <p:cNvSpPr>
            <a:spLocks noGrp="1"/>
          </p:cNvSpPr>
          <p:nvPr>
            <p:ph type="dt" sz="half" idx="10"/>
          </p:nvPr>
        </p:nvSpPr>
        <p:spPr/>
        <p:txBody>
          <a:bodyPr/>
          <a:lstStyle/>
          <a:p>
            <a:fld id="{FD0D3E98-3095-4DC1-A2F3-A65CE3639E6C}" type="datetime1">
              <a:rPr lang="de-DE" smtClean="0"/>
              <a:t>20.06.2022</a:t>
            </a:fld>
            <a:endParaRPr lang="de-DE" dirty="0"/>
          </a:p>
        </p:txBody>
      </p:sp>
      <p:sp>
        <p:nvSpPr>
          <p:cNvPr id="12" name="Fußzeilenplatzhalter 11">
            <a:extLst>
              <a:ext uri="{FF2B5EF4-FFF2-40B4-BE49-F238E27FC236}">
                <a16:creationId xmlns:a16="http://schemas.microsoft.com/office/drawing/2014/main" id="{4A25A518-3555-4549-9BE6-EF459E53269E}"/>
              </a:ext>
            </a:extLst>
          </p:cNvPr>
          <p:cNvSpPr>
            <a:spLocks noGrp="1"/>
          </p:cNvSpPr>
          <p:nvPr>
            <p:ph type="ftr" sz="quarter" idx="11"/>
          </p:nvPr>
        </p:nvSpPr>
        <p:spPr/>
        <p:txBody>
          <a:bodyPr/>
          <a:lstStyle/>
          <a:p>
            <a:r>
              <a:rPr lang="de-DE"/>
              <a:t>Hochschuldidaktik im Digitalen Zeitalter – HD@DH.nrw</a:t>
            </a:r>
            <a:endParaRPr lang="de-DE" dirty="0"/>
          </a:p>
        </p:txBody>
      </p:sp>
      <p:sp>
        <p:nvSpPr>
          <p:cNvPr id="13" name="Foliennummernplatzhalter 12">
            <a:extLst>
              <a:ext uri="{FF2B5EF4-FFF2-40B4-BE49-F238E27FC236}">
                <a16:creationId xmlns:a16="http://schemas.microsoft.com/office/drawing/2014/main" id="{241FB99B-6716-4B06-A46D-D93DDF879ACC}"/>
              </a:ext>
            </a:extLst>
          </p:cNvPr>
          <p:cNvSpPr>
            <a:spLocks noGrp="1"/>
          </p:cNvSpPr>
          <p:nvPr>
            <p:ph type="sldNum" sz="quarter" idx="12"/>
          </p:nvPr>
        </p:nvSpPr>
        <p:spPr/>
        <p:txBody>
          <a:bodyPr/>
          <a:lstStyle/>
          <a:p>
            <a:fld id="{A876AEA8-1CBD-4FE5-8F92-32FEE13610E2}" type="slidenum">
              <a:rPr lang="de-DE" smtClean="0"/>
              <a:t>‹Nr.›</a:t>
            </a:fld>
            <a:endParaRPr lang="de-DE"/>
          </a:p>
        </p:txBody>
      </p:sp>
      <p:sp>
        <p:nvSpPr>
          <p:cNvPr id="16" name="Title 1"/>
          <p:cNvSpPr>
            <a:spLocks noGrp="1"/>
          </p:cNvSpPr>
          <p:nvPr>
            <p:ph type="title"/>
          </p:nvPr>
        </p:nvSpPr>
        <p:spPr>
          <a:xfrm>
            <a:off x="1097280" y="677339"/>
            <a:ext cx="10058400" cy="1060021"/>
          </a:xfrm>
        </p:spPr>
        <p:txBody>
          <a:bodyPr/>
          <a:lstStyle>
            <a:lvl1pPr marL="0">
              <a:defRPr/>
            </a:lvl1pPr>
          </a:lstStyle>
          <a:p>
            <a:r>
              <a:rPr lang="de-DE"/>
              <a:t>Mastertitelformat bearbeiten</a:t>
            </a:r>
            <a:endParaRPr lang="en-US" dirty="0"/>
          </a:p>
        </p:txBody>
      </p:sp>
      <p:sp>
        <p:nvSpPr>
          <p:cNvPr id="20" name="Content Placeholder 2"/>
          <p:cNvSpPr>
            <a:spLocks noGrp="1"/>
          </p:cNvSpPr>
          <p:nvPr>
            <p:ph idx="1"/>
          </p:nvPr>
        </p:nvSpPr>
        <p:spPr>
          <a:xfrm>
            <a:off x="1097280" y="1845734"/>
            <a:ext cx="1005840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96050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5F9904-2BE5-4B29-A4D8-95ABA99DFC0D}" type="datetime1">
              <a:rPr lang="de-DE" smtClean="0"/>
              <a:t>20.06.2022</a:t>
            </a:fld>
            <a:endParaRPr lang="de-DE"/>
          </a:p>
        </p:txBody>
      </p:sp>
      <p:sp>
        <p:nvSpPr>
          <p:cNvPr id="5" name="Footer Placeholder 4"/>
          <p:cNvSpPr>
            <a:spLocks noGrp="1"/>
          </p:cNvSpPr>
          <p:nvPr>
            <p:ph type="ftr" sz="quarter" idx="11"/>
          </p:nvPr>
        </p:nvSpPr>
        <p:spPr/>
        <p:txBody>
          <a:bodyPr/>
          <a:lstStyle/>
          <a:p>
            <a:r>
              <a:rPr lang="de-DE"/>
              <a:t>Hochschuldidaktik im Digitalen Zeitalter – HD@DH.nrw</a:t>
            </a:r>
          </a:p>
        </p:txBody>
      </p:sp>
      <p:sp>
        <p:nvSpPr>
          <p:cNvPr id="6" name="Slide Number Placeholder 5"/>
          <p:cNvSpPr>
            <a:spLocks noGrp="1"/>
          </p:cNvSpPr>
          <p:nvPr>
            <p:ph type="sldNum" sz="quarter" idx="12"/>
          </p:nvPr>
        </p:nvSpPr>
        <p:spPr/>
        <p:txBody>
          <a:bodyPr/>
          <a:lstStyle/>
          <a:p>
            <a:fld id="{A876AEA8-1CBD-4FE5-8F92-32FEE13610E2}" type="slidenum">
              <a:rPr lang="de-DE" smtClean="0"/>
              <a:t>‹Nr.›</a:t>
            </a:fld>
            <a:endParaRPr lang="de-DE"/>
          </a:p>
        </p:txBody>
      </p:sp>
      <p:sp>
        <p:nvSpPr>
          <p:cNvPr id="7" name="Title 1"/>
          <p:cNvSpPr>
            <a:spLocks noGrp="1"/>
          </p:cNvSpPr>
          <p:nvPr>
            <p:ph type="ctrTitle"/>
          </p:nvPr>
        </p:nvSpPr>
        <p:spPr>
          <a:xfrm>
            <a:off x="1097280" y="1981200"/>
            <a:ext cx="10058400" cy="2343912"/>
          </a:xfrm>
        </p:spPr>
        <p:txBody>
          <a:bodyPr anchor="b">
            <a:normAutofit/>
          </a:bodyPr>
          <a:lstStyle>
            <a:lvl1pPr algn="l">
              <a:lnSpc>
                <a:spcPct val="85000"/>
              </a:lnSpc>
              <a:defRPr sz="8000" spc="-50" baseline="0">
                <a:solidFill>
                  <a:schemeClr val="tx1">
                    <a:lumMod val="85000"/>
                    <a:lumOff val="15000"/>
                  </a:schemeClr>
                </a:solidFill>
              </a:defRPr>
            </a:lvl1pPr>
          </a:lstStyle>
          <a:p>
            <a:r>
              <a:rPr lang="de-DE" dirty="0"/>
              <a:t>Mastertitelformat bearbeiten</a:t>
            </a:r>
            <a:endParaRPr lang="en-US" dirty="0"/>
          </a:p>
        </p:txBody>
      </p:sp>
      <p:sp>
        <p:nvSpPr>
          <p:cNvPr id="8"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cxnSp>
        <p:nvCxnSpPr>
          <p:cNvPr id="9" name="Straight Connector 8"/>
          <p:cNvCxnSpPr/>
          <p:nvPr userDrawn="1"/>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9298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dirty="0"/>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448961D7-F106-4EDB-B00C-E5104CAB6C92}"/>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5321" t="14008" r="20765" b="63652"/>
          <a:stretch/>
        </p:blipFill>
        <p:spPr>
          <a:xfrm>
            <a:off x="9258300" y="178049"/>
            <a:ext cx="2725616" cy="673220"/>
          </a:xfrm>
          <a:prstGeom prst="rect">
            <a:avLst/>
          </a:prstGeom>
        </p:spPr>
      </p:pic>
      <p:sp>
        <p:nvSpPr>
          <p:cNvPr id="11" name="Datumsplatzhalter 10">
            <a:extLst>
              <a:ext uri="{FF2B5EF4-FFF2-40B4-BE49-F238E27FC236}">
                <a16:creationId xmlns:a16="http://schemas.microsoft.com/office/drawing/2014/main" id="{ACFEDA54-7536-491F-8091-8A141BD7B86F}"/>
              </a:ext>
            </a:extLst>
          </p:cNvPr>
          <p:cNvSpPr>
            <a:spLocks noGrp="1"/>
          </p:cNvSpPr>
          <p:nvPr>
            <p:ph type="dt" sz="half" idx="10"/>
          </p:nvPr>
        </p:nvSpPr>
        <p:spPr/>
        <p:txBody>
          <a:bodyPr/>
          <a:lstStyle/>
          <a:p>
            <a:fld id="{FD0D3E98-3095-4DC1-A2F3-A65CE3639E6C}" type="datetime1">
              <a:rPr lang="de-DE" smtClean="0"/>
              <a:t>20.06.2022</a:t>
            </a:fld>
            <a:endParaRPr lang="de-DE" dirty="0"/>
          </a:p>
        </p:txBody>
      </p:sp>
      <p:sp>
        <p:nvSpPr>
          <p:cNvPr id="12" name="Fußzeilenplatzhalter 11">
            <a:extLst>
              <a:ext uri="{FF2B5EF4-FFF2-40B4-BE49-F238E27FC236}">
                <a16:creationId xmlns:a16="http://schemas.microsoft.com/office/drawing/2014/main" id="{4A25A518-3555-4549-9BE6-EF459E53269E}"/>
              </a:ext>
            </a:extLst>
          </p:cNvPr>
          <p:cNvSpPr>
            <a:spLocks noGrp="1"/>
          </p:cNvSpPr>
          <p:nvPr>
            <p:ph type="ftr" sz="quarter" idx="11"/>
          </p:nvPr>
        </p:nvSpPr>
        <p:spPr/>
        <p:txBody>
          <a:bodyPr/>
          <a:lstStyle/>
          <a:p>
            <a:r>
              <a:rPr lang="de-DE"/>
              <a:t>Hochschuldidaktik im Digitalen Zeitalter – HD@DH.nrw</a:t>
            </a:r>
            <a:endParaRPr lang="de-DE" dirty="0"/>
          </a:p>
        </p:txBody>
      </p:sp>
      <p:sp>
        <p:nvSpPr>
          <p:cNvPr id="13" name="Foliennummernplatzhalter 12">
            <a:extLst>
              <a:ext uri="{FF2B5EF4-FFF2-40B4-BE49-F238E27FC236}">
                <a16:creationId xmlns:a16="http://schemas.microsoft.com/office/drawing/2014/main" id="{241FB99B-6716-4B06-A46D-D93DDF879ACC}"/>
              </a:ext>
            </a:extLst>
          </p:cNvPr>
          <p:cNvSpPr>
            <a:spLocks noGrp="1"/>
          </p:cNvSpPr>
          <p:nvPr>
            <p:ph type="sldNum" sz="quarter" idx="12"/>
          </p:nvPr>
        </p:nvSpPr>
        <p:spPr/>
        <p:txBody>
          <a:bodyPr/>
          <a:lstStyle/>
          <a:p>
            <a:fld id="{A876AEA8-1CBD-4FE5-8F92-32FEE13610E2}" type="slidenum">
              <a:rPr lang="de-DE" smtClean="0"/>
              <a:t>‹Nr.›</a:t>
            </a:fld>
            <a:endParaRPr lang="de-DE"/>
          </a:p>
        </p:txBody>
      </p:sp>
      <p:pic>
        <p:nvPicPr>
          <p:cNvPr id="17" name="Grafik 16"/>
          <p:cNvPicPr>
            <a:picLocks noChangeAspect="1"/>
          </p:cNvPicPr>
          <p:nvPr userDrawn="1"/>
        </p:nvPicPr>
        <p:blipFill rotWithShape="1">
          <a:blip r:embed="rId4" cstate="print">
            <a:extLst>
              <a:ext uri="{28A0092B-C50C-407E-A947-70E740481C1C}">
                <a14:useLocalDpi xmlns:a14="http://schemas.microsoft.com/office/drawing/2010/main" val="0"/>
              </a:ext>
            </a:extLst>
          </a:blip>
          <a:srcRect t="19921" b="19628"/>
          <a:stretch/>
        </p:blipFill>
        <p:spPr>
          <a:xfrm>
            <a:off x="9710136" y="1772934"/>
            <a:ext cx="1537586" cy="348554"/>
          </a:xfrm>
          <a:prstGeom prst="rect">
            <a:avLst/>
          </a:prstGeom>
        </p:spPr>
      </p:pic>
      <p:pic>
        <p:nvPicPr>
          <p:cNvPr id="18" name="Grafik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0521" y="869557"/>
            <a:ext cx="1282657" cy="695053"/>
          </a:xfrm>
          <a:prstGeom prst="rect">
            <a:avLst/>
          </a:prstGeom>
        </p:spPr>
      </p:pic>
      <p:sp>
        <p:nvSpPr>
          <p:cNvPr id="19" name="Textfeld 18"/>
          <p:cNvSpPr txBox="1"/>
          <p:nvPr userDrawn="1"/>
        </p:nvSpPr>
        <p:spPr>
          <a:xfrm>
            <a:off x="9706041" y="1582898"/>
            <a:ext cx="1598829" cy="215444"/>
          </a:xfrm>
          <a:prstGeom prst="rect">
            <a:avLst/>
          </a:prstGeom>
          <a:noFill/>
        </p:spPr>
        <p:txBody>
          <a:bodyPr wrap="square" rtlCol="0">
            <a:spAutoFit/>
          </a:bodyPr>
          <a:lstStyle/>
          <a:p>
            <a:r>
              <a:rPr lang="de-DE" sz="800" dirty="0"/>
              <a:t>Gefördert durch </a:t>
            </a:r>
          </a:p>
        </p:txBody>
      </p:sp>
    </p:spTree>
    <p:extLst>
      <p:ext uri="{BB962C8B-B14F-4D97-AF65-F5344CB8AC3E}">
        <p14:creationId xmlns:p14="http://schemas.microsoft.com/office/powerpoint/2010/main" val="1361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und Inhal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1089660"/>
            <a:ext cx="10058400" cy="647700"/>
          </a:xfrm>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75F9904-2BE5-4B29-A4D8-95ABA99DFC0D}" type="datetime1">
              <a:rPr lang="de-DE" smtClean="0"/>
              <a:t>20.06.2022</a:t>
            </a:fld>
            <a:endParaRPr lang="de-DE"/>
          </a:p>
        </p:txBody>
      </p:sp>
      <p:sp>
        <p:nvSpPr>
          <p:cNvPr id="5" name="Footer Placeholder 4"/>
          <p:cNvSpPr>
            <a:spLocks noGrp="1"/>
          </p:cNvSpPr>
          <p:nvPr>
            <p:ph type="ftr" sz="quarter" idx="11"/>
          </p:nvPr>
        </p:nvSpPr>
        <p:spPr/>
        <p:txBody>
          <a:bodyPr/>
          <a:lstStyle/>
          <a:p>
            <a:r>
              <a:rPr lang="de-DE"/>
              <a:t>Hochschuldidaktik im Digitalen Zeitalter – HD@DH.nrw</a:t>
            </a:r>
          </a:p>
        </p:txBody>
      </p:sp>
      <p:sp>
        <p:nvSpPr>
          <p:cNvPr id="6" name="Slide Number Placeholder 5"/>
          <p:cNvSpPr>
            <a:spLocks noGrp="1"/>
          </p:cNvSpPr>
          <p:nvPr>
            <p:ph type="sldNum" sz="quarter" idx="12"/>
          </p:nvPr>
        </p:nvSpPr>
        <p:spPr/>
        <p:txBody>
          <a:bodyPr/>
          <a:lstStyle/>
          <a:p>
            <a:fld id="{A876AEA8-1CBD-4FE5-8F92-32FEE13610E2}" type="slidenum">
              <a:rPr lang="de-DE" smtClean="0"/>
              <a:t>‹Nr.›</a:t>
            </a:fld>
            <a:endParaRPr lang="de-DE"/>
          </a:p>
        </p:txBody>
      </p:sp>
    </p:spTree>
    <p:extLst>
      <p:ext uri="{BB962C8B-B14F-4D97-AF65-F5344CB8AC3E}">
        <p14:creationId xmlns:p14="http://schemas.microsoft.com/office/powerpoint/2010/main" val="421964158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935BAED-3D82-4816-B8DB-CDBE490A7420}" type="datetime1">
              <a:rPr lang="de-DE" smtClean="0"/>
              <a:t>20.06.2022</a:t>
            </a:fld>
            <a:endParaRPr lang="de-DE"/>
          </a:p>
        </p:txBody>
      </p:sp>
      <p:sp>
        <p:nvSpPr>
          <p:cNvPr id="6" name="Footer Placeholder 5"/>
          <p:cNvSpPr>
            <a:spLocks noGrp="1"/>
          </p:cNvSpPr>
          <p:nvPr>
            <p:ph type="ftr" sz="quarter" idx="11"/>
          </p:nvPr>
        </p:nvSpPr>
        <p:spPr/>
        <p:txBody>
          <a:bodyPr/>
          <a:lstStyle/>
          <a:p>
            <a:r>
              <a:rPr lang="de-DE"/>
              <a:t>Hochschuldidaktik im Digitalen Zeitalter – HD@DH.nrw</a:t>
            </a:r>
          </a:p>
        </p:txBody>
      </p:sp>
      <p:sp>
        <p:nvSpPr>
          <p:cNvPr id="7" name="Slide Number Placeholder 6"/>
          <p:cNvSpPr>
            <a:spLocks noGrp="1"/>
          </p:cNvSpPr>
          <p:nvPr>
            <p:ph type="sldNum" sz="quarter" idx="12"/>
          </p:nvPr>
        </p:nvSpPr>
        <p:spPr/>
        <p:txBody>
          <a:bodyPr/>
          <a:lstStyle/>
          <a:p>
            <a:fld id="{A876AEA8-1CBD-4FE5-8F92-32FEE13610E2}" type="slidenum">
              <a:rPr lang="de-DE" smtClean="0"/>
              <a:t>‹Nr.›</a:t>
            </a:fld>
            <a:endParaRPr lang="de-DE"/>
          </a:p>
        </p:txBody>
      </p:sp>
    </p:spTree>
    <p:extLst>
      <p:ext uri="{BB962C8B-B14F-4D97-AF65-F5344CB8AC3E}">
        <p14:creationId xmlns:p14="http://schemas.microsoft.com/office/powerpoint/2010/main" val="5803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ACCB414-A2B0-4A78-8D0C-8DDA8930981E}" type="datetime1">
              <a:rPr lang="de-DE" smtClean="0"/>
              <a:t>20.06.2022</a:t>
            </a:fld>
            <a:endParaRPr lang="de-DE"/>
          </a:p>
        </p:txBody>
      </p:sp>
      <p:sp>
        <p:nvSpPr>
          <p:cNvPr id="8" name="Footer Placeholder 7"/>
          <p:cNvSpPr>
            <a:spLocks noGrp="1"/>
          </p:cNvSpPr>
          <p:nvPr>
            <p:ph type="ftr" sz="quarter" idx="11"/>
          </p:nvPr>
        </p:nvSpPr>
        <p:spPr/>
        <p:txBody>
          <a:bodyPr/>
          <a:lstStyle/>
          <a:p>
            <a:r>
              <a:rPr lang="de-DE"/>
              <a:t>Hochschuldidaktik im Digitalen Zeitalter – HD@DH.nrw</a:t>
            </a:r>
          </a:p>
        </p:txBody>
      </p:sp>
      <p:sp>
        <p:nvSpPr>
          <p:cNvPr id="9" name="Slide Number Placeholder 8"/>
          <p:cNvSpPr>
            <a:spLocks noGrp="1"/>
          </p:cNvSpPr>
          <p:nvPr>
            <p:ph type="sldNum" sz="quarter" idx="12"/>
          </p:nvPr>
        </p:nvSpPr>
        <p:spPr/>
        <p:txBody>
          <a:bodyPr/>
          <a:lstStyle/>
          <a:p>
            <a:fld id="{A876AEA8-1CBD-4FE5-8F92-32FEE13610E2}" type="slidenum">
              <a:rPr lang="de-DE" smtClean="0"/>
              <a:t>‹Nr.›</a:t>
            </a:fld>
            <a:endParaRPr lang="de-DE"/>
          </a:p>
        </p:txBody>
      </p:sp>
    </p:spTree>
    <p:extLst>
      <p:ext uri="{BB962C8B-B14F-4D97-AF65-F5344CB8AC3E}">
        <p14:creationId xmlns:p14="http://schemas.microsoft.com/office/powerpoint/2010/main" val="78692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02FF2A38-17DD-4A2A-A043-EB7BCFCD0DA2}" type="datetime1">
              <a:rPr lang="de-DE" smtClean="0"/>
              <a:t>20.06.2022</a:t>
            </a:fld>
            <a:endParaRPr lang="de-DE"/>
          </a:p>
        </p:txBody>
      </p:sp>
      <p:sp>
        <p:nvSpPr>
          <p:cNvPr id="4" name="Footer Placeholder 3"/>
          <p:cNvSpPr>
            <a:spLocks noGrp="1"/>
          </p:cNvSpPr>
          <p:nvPr>
            <p:ph type="ftr" sz="quarter" idx="11"/>
          </p:nvPr>
        </p:nvSpPr>
        <p:spPr/>
        <p:txBody>
          <a:bodyPr/>
          <a:lstStyle/>
          <a:p>
            <a:r>
              <a:rPr lang="de-DE"/>
              <a:t>Hochschuldidaktik im Digitalen Zeitalter – HD@DH.nrw</a:t>
            </a:r>
          </a:p>
        </p:txBody>
      </p:sp>
      <p:sp>
        <p:nvSpPr>
          <p:cNvPr id="5" name="Slide Number Placeholder 4"/>
          <p:cNvSpPr>
            <a:spLocks noGrp="1"/>
          </p:cNvSpPr>
          <p:nvPr>
            <p:ph type="sldNum" sz="quarter" idx="12"/>
          </p:nvPr>
        </p:nvSpPr>
        <p:spPr/>
        <p:txBody>
          <a:bodyPr/>
          <a:lstStyle/>
          <a:p>
            <a:fld id="{A876AEA8-1CBD-4FE5-8F92-32FEE13610E2}" type="slidenum">
              <a:rPr lang="de-DE" smtClean="0"/>
              <a:t>‹Nr.›</a:t>
            </a:fld>
            <a:endParaRPr lang="de-DE"/>
          </a:p>
        </p:txBody>
      </p:sp>
    </p:spTree>
    <p:extLst>
      <p:ext uri="{BB962C8B-B14F-4D97-AF65-F5344CB8AC3E}">
        <p14:creationId xmlns:p14="http://schemas.microsoft.com/office/powerpoint/2010/main" val="1583078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hteck 13"/>
          <p:cNvSpPr/>
          <p:nvPr userDrawn="1"/>
        </p:nvSpPr>
        <p:spPr>
          <a:xfrm>
            <a:off x="-187779" y="153558"/>
            <a:ext cx="4359729" cy="875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8"/>
          <p:cNvSpPr/>
          <p:nvPr/>
        </p:nvSpPr>
        <p:spPr>
          <a:xfrm>
            <a:off x="4040071" y="0"/>
            <a:ext cx="64008" cy="6858000"/>
          </a:xfrm>
          <a:prstGeom prst="rect">
            <a:avLst/>
          </a:prstGeom>
          <a:solidFill>
            <a:srgbClr val="AC145A"/>
          </a:solidFill>
          <a:ln>
            <a:solidFill>
              <a:srgbClr val="A679AB"/>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CE9701-1565-4730-AD31-DDA6829FCD15}" type="datetime1">
              <a:rPr lang="de-DE" smtClean="0"/>
              <a:t>20.06.2022</a:t>
            </a:fld>
            <a:endParaRPr lang="de-D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de-DE"/>
              <a:t>Hochschuldidaktik im Digitalen Zeitalter – HD@DH.nrw</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876AEA8-1CBD-4FE5-8F92-32FEE13610E2}" type="slidenum">
              <a:rPr lang="de-DE" smtClean="0"/>
              <a:t>‹Nr.›</a:t>
            </a:fld>
            <a:endParaRPr lang="de-DE"/>
          </a:p>
        </p:txBody>
      </p:sp>
      <p:pic>
        <p:nvPicPr>
          <p:cNvPr id="10" name="Grafik 9">
            <a:extLst>
              <a:ext uri="{FF2B5EF4-FFF2-40B4-BE49-F238E27FC236}">
                <a16:creationId xmlns:a16="http://schemas.microsoft.com/office/drawing/2014/main" id="{21176208-D576-45AE-A7E9-EC8B146D1AF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5321" t="14008" r="20765" b="63652"/>
          <a:stretch/>
        </p:blipFill>
        <p:spPr>
          <a:xfrm>
            <a:off x="9258300" y="178049"/>
            <a:ext cx="2725616" cy="673220"/>
          </a:xfrm>
          <a:prstGeom prst="rect">
            <a:avLst/>
          </a:prstGeom>
        </p:spPr>
      </p:pic>
      <p:pic>
        <p:nvPicPr>
          <p:cNvPr id="11" name="Grafik 10"/>
          <p:cNvPicPr>
            <a:picLocks noChangeAspect="1"/>
          </p:cNvPicPr>
          <p:nvPr userDrawn="1"/>
        </p:nvPicPr>
        <p:blipFill rotWithShape="1">
          <a:blip r:embed="rId4" cstate="print">
            <a:extLst>
              <a:ext uri="{28A0092B-C50C-407E-A947-70E740481C1C}">
                <a14:useLocalDpi xmlns:a14="http://schemas.microsoft.com/office/drawing/2010/main" val="0"/>
              </a:ext>
            </a:extLst>
          </a:blip>
          <a:srcRect t="19921" b="19628"/>
          <a:stretch/>
        </p:blipFill>
        <p:spPr>
          <a:xfrm>
            <a:off x="1715871" y="515352"/>
            <a:ext cx="1692728" cy="383722"/>
          </a:xfrm>
          <a:prstGeom prst="rect">
            <a:avLst/>
          </a:prstGeom>
        </p:spPr>
      </p:pic>
      <p:pic>
        <p:nvPicPr>
          <p:cNvPr id="12" name="Grafik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7749" y="238855"/>
            <a:ext cx="1218374" cy="660219"/>
          </a:xfrm>
          <a:prstGeom prst="rect">
            <a:avLst/>
          </a:prstGeom>
        </p:spPr>
      </p:pic>
      <p:sp>
        <p:nvSpPr>
          <p:cNvPr id="13" name="Textfeld 12"/>
          <p:cNvSpPr txBox="1"/>
          <p:nvPr userDrawn="1"/>
        </p:nvSpPr>
        <p:spPr>
          <a:xfrm>
            <a:off x="1715871" y="302079"/>
            <a:ext cx="1598829" cy="215444"/>
          </a:xfrm>
          <a:prstGeom prst="rect">
            <a:avLst/>
          </a:prstGeom>
          <a:noFill/>
        </p:spPr>
        <p:txBody>
          <a:bodyPr wrap="square" rtlCol="0">
            <a:spAutoFit/>
          </a:bodyPr>
          <a:lstStyle/>
          <a:p>
            <a:r>
              <a:rPr lang="de-DE" sz="800" dirty="0"/>
              <a:t>Gefördert durch </a:t>
            </a:r>
          </a:p>
        </p:txBody>
      </p:sp>
    </p:spTree>
    <p:extLst>
      <p:ext uri="{BB962C8B-B14F-4D97-AF65-F5344CB8AC3E}">
        <p14:creationId xmlns:p14="http://schemas.microsoft.com/office/powerpoint/2010/main" val="21659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1" cy="457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677340"/>
            <a:ext cx="10058400" cy="968580"/>
          </a:xfrm>
          <a:prstGeom prst="rect">
            <a:avLst/>
          </a:prstGeom>
        </p:spPr>
        <p:txBody>
          <a:bodyPr vert="horz" lIns="91440" tIns="45720" rIns="91440" bIns="45720" rtlCol="0" anchor="b">
            <a:normAutofit/>
          </a:bodyPr>
          <a:lstStyle/>
          <a:p>
            <a:r>
              <a:rPr lang="de-DE" dirty="0"/>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15" name="Grafik 14">
            <a:extLst>
              <a:ext uri="{FF2B5EF4-FFF2-40B4-BE49-F238E27FC236}">
                <a16:creationId xmlns:a16="http://schemas.microsoft.com/office/drawing/2014/main" id="{F0921833-DF5E-4B92-B40B-B03FCD82FD04}"/>
              </a:ext>
            </a:extLst>
          </p:cNvPr>
          <p:cNvPicPr>
            <a:picLocks noChangeAspect="1"/>
          </p:cNvPicPr>
          <p:nvPr userDrawn="1"/>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15321" t="14008" r="20765" b="63652"/>
          <a:stretch/>
        </p:blipFill>
        <p:spPr>
          <a:xfrm>
            <a:off x="9258300" y="178049"/>
            <a:ext cx="2725616" cy="673220"/>
          </a:xfrm>
          <a:prstGeom prst="rect">
            <a:avLst/>
          </a:prstGeom>
        </p:spPr>
      </p:pic>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de-DE" dirty="0"/>
              <a:t>Hochschuldidaktik im Digitalen Zeitalter – </a:t>
            </a:r>
            <a:r>
              <a:rPr lang="de-DE" dirty="0" err="1"/>
              <a:t>HD@DH.nrw</a:t>
            </a:r>
            <a:endParaRPr lang="de-DE"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811AE3-8CCA-4888-A935-A72EB6F4D0E1}" type="datetime1">
              <a:rPr lang="de-DE" smtClean="0"/>
              <a:t>20.06.2022</a:t>
            </a:fld>
            <a:endParaRPr lang="de-DE"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876AEA8-1CBD-4FE5-8F92-32FEE13610E2}" type="slidenum">
              <a:rPr lang="de-DE" smtClean="0"/>
              <a:t>‹Nr.›</a:t>
            </a:fld>
            <a:endParaRPr lang="de-DE"/>
          </a:p>
        </p:txBody>
      </p:sp>
      <p:sp>
        <p:nvSpPr>
          <p:cNvPr id="13" name="Textfeld 12"/>
          <p:cNvSpPr txBox="1"/>
          <p:nvPr userDrawn="1"/>
        </p:nvSpPr>
        <p:spPr>
          <a:xfrm>
            <a:off x="2017946" y="244931"/>
            <a:ext cx="1598829" cy="215444"/>
          </a:xfrm>
          <a:prstGeom prst="rect">
            <a:avLst/>
          </a:prstGeom>
          <a:noFill/>
        </p:spPr>
        <p:txBody>
          <a:bodyPr wrap="square" rtlCol="0">
            <a:spAutoFit/>
          </a:bodyPr>
          <a:lstStyle/>
          <a:p>
            <a:r>
              <a:rPr lang="de-DE" sz="800" dirty="0"/>
              <a:t>Gefördert durch </a:t>
            </a:r>
          </a:p>
        </p:txBody>
      </p:sp>
      <p:pic>
        <p:nvPicPr>
          <p:cNvPr id="8" name="Grafik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711" y="252938"/>
            <a:ext cx="1774193" cy="665323"/>
          </a:xfrm>
          <a:prstGeom prst="rect">
            <a:avLst/>
          </a:prstGeom>
        </p:spPr>
      </p:pic>
      <p:pic>
        <p:nvPicPr>
          <p:cNvPr id="17" name="Grafik 1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117793" y="462517"/>
            <a:ext cx="1911342" cy="388751"/>
          </a:xfrm>
          <a:prstGeom prst="rect">
            <a:avLst/>
          </a:prstGeom>
        </p:spPr>
      </p:pic>
    </p:spTree>
    <p:extLst>
      <p:ext uri="{BB962C8B-B14F-4D97-AF65-F5344CB8AC3E}">
        <p14:creationId xmlns:p14="http://schemas.microsoft.com/office/powerpoint/2010/main" val="3511401757"/>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98" r:id="rId3"/>
    <p:sldLayoutId id="2147483696" r:id="rId4"/>
    <p:sldLayoutId id="2147483697" r:id="rId5"/>
    <p:sldLayoutId id="2147483689" r:id="rId6"/>
    <p:sldLayoutId id="2147483690" r:id="rId7"/>
    <p:sldLayoutId id="2147483691" r:id="rId8"/>
    <p:sldLayoutId id="2147483693" r:id="rId9"/>
    <p:sldLayoutId id="2147483694" r:id="rId10"/>
    <p:sldLayoutId id="2147483695" r:id="rId11"/>
    <p:sldLayoutId id="2147483660" r:id="rId12"/>
  </p:sldLayoutIdLst>
  <p:hf hdr="0"/>
  <p:txStyles>
    <p:titleStyle>
      <a:lvl1pPr algn="l" defTabSz="914400" rtl="0" eaLnBrk="1" latinLnBrk="0" hangingPunct="1">
        <a:lnSpc>
          <a:spcPct val="85000"/>
        </a:lnSpc>
        <a:spcBef>
          <a:spcPct val="0"/>
        </a:spcBef>
        <a:buNone/>
        <a:defRPr sz="4800" kern="1200" spc="-50" baseline="0">
          <a:solidFill>
            <a:srgbClr val="003057"/>
          </a:solidFill>
          <a:latin typeface="DINRoundPro" panose="020B0504020101020102"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3057"/>
          </a:solidFill>
          <a:latin typeface="DINRoundPro" panose="020B0504020101020102"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3057"/>
          </a:solidFill>
          <a:latin typeface="DINRoundPro" panose="020B0504020101020102"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3057"/>
          </a:solidFill>
          <a:latin typeface="DINRoundPro" panose="020B0504020101020102"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3057"/>
          </a:solidFill>
          <a:latin typeface="DINRoundPro" panose="020B0504020101020102"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3057"/>
          </a:solidFill>
          <a:latin typeface="DINRoundPro" panose="020B0504020101020102"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miro.com/app/board/uXjVOw2-X8w=/?share_link_id=46582414733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iro.com/app/board/uXjVOw2-X8w=/?share_link_id=46582414733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1" y="2112882"/>
            <a:ext cx="10373058" cy="2200800"/>
          </a:xfrm>
        </p:spPr>
        <p:txBody>
          <a:bodyPr>
            <a:normAutofit/>
          </a:bodyPr>
          <a:lstStyle/>
          <a:p>
            <a:r>
              <a:rPr lang="de-DE" dirty="0">
                <a:solidFill>
                  <a:srgbClr val="003057"/>
                </a:solidFill>
              </a:rPr>
              <a:t>Lernarchitektur</a:t>
            </a:r>
          </a:p>
        </p:txBody>
      </p:sp>
      <p:sp>
        <p:nvSpPr>
          <p:cNvPr id="3" name="Inhaltsplatzhalter 2"/>
          <p:cNvSpPr>
            <a:spLocks noGrp="1"/>
          </p:cNvSpPr>
          <p:nvPr>
            <p:ph idx="4294967295"/>
          </p:nvPr>
        </p:nvSpPr>
        <p:spPr>
          <a:xfrm>
            <a:off x="1097280" y="4538472"/>
            <a:ext cx="9325187" cy="1312334"/>
          </a:xfrm>
        </p:spPr>
        <p:txBody>
          <a:bodyPr/>
          <a:lstStyle/>
          <a:p>
            <a:endParaRPr lang="de-DE" b="1" dirty="0">
              <a:solidFill>
                <a:srgbClr val="003057"/>
              </a:solidFill>
            </a:endParaRPr>
          </a:p>
        </p:txBody>
      </p:sp>
      <p:sp>
        <p:nvSpPr>
          <p:cNvPr id="4" name="Datumsplatzhalter 3"/>
          <p:cNvSpPr>
            <a:spLocks noGrp="1"/>
          </p:cNvSpPr>
          <p:nvPr>
            <p:ph type="dt" sz="half" idx="10"/>
          </p:nvPr>
        </p:nvSpPr>
        <p:spPr/>
        <p:txBody>
          <a:bodyPr/>
          <a:lstStyle/>
          <a:p>
            <a:fld id="{B75F9904-2BE5-4B29-A4D8-95ABA99DFC0D}" type="datetime1">
              <a:rPr lang="de-DE" smtClean="0"/>
              <a:t>20.06.2022</a:t>
            </a:fld>
            <a:endParaRPr lang="de-DE"/>
          </a:p>
        </p:txBody>
      </p:sp>
      <p:sp>
        <p:nvSpPr>
          <p:cNvPr id="5" name="Fußzeilenplatzhalter 4"/>
          <p:cNvSpPr>
            <a:spLocks noGrp="1"/>
          </p:cNvSpPr>
          <p:nvPr>
            <p:ph type="ftr" sz="quarter" idx="11"/>
          </p:nvPr>
        </p:nvSpPr>
        <p:spPr/>
        <p:txBody>
          <a:bodyPr/>
          <a:lstStyle/>
          <a:p>
            <a:r>
              <a:rPr lang="de-DE"/>
              <a:t>Hochschuldidaktik im Digitalen Zeitalter – HD@DH.nrw</a:t>
            </a:r>
          </a:p>
        </p:txBody>
      </p:sp>
      <p:sp>
        <p:nvSpPr>
          <p:cNvPr id="6" name="Foliennummernplatzhalter 5"/>
          <p:cNvSpPr>
            <a:spLocks noGrp="1"/>
          </p:cNvSpPr>
          <p:nvPr>
            <p:ph type="sldNum" sz="quarter" idx="12"/>
          </p:nvPr>
        </p:nvSpPr>
        <p:spPr/>
        <p:txBody>
          <a:bodyPr/>
          <a:lstStyle/>
          <a:p>
            <a:fld id="{A876AEA8-1CBD-4FE5-8F92-32FEE13610E2}" type="slidenum">
              <a:rPr lang="de-DE" smtClean="0"/>
              <a:t>1</a:t>
            </a:fld>
            <a:endParaRPr lang="de-DE"/>
          </a:p>
        </p:txBody>
      </p:sp>
    </p:spTree>
    <p:extLst>
      <p:ext uri="{BB962C8B-B14F-4D97-AF65-F5344CB8AC3E}">
        <p14:creationId xmlns:p14="http://schemas.microsoft.com/office/powerpoint/2010/main" val="3982373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396" y="3330156"/>
            <a:ext cx="2253068" cy="1197934"/>
          </a:xfrm>
          <a:prstGeom prst="rect">
            <a:avLst/>
          </a:prstGeom>
        </p:spPr>
      </p:pic>
      <p:sp>
        <p:nvSpPr>
          <p:cNvPr id="2" name="Datumsplatzhalter 1"/>
          <p:cNvSpPr>
            <a:spLocks noGrp="1"/>
          </p:cNvSpPr>
          <p:nvPr>
            <p:ph type="dt" sz="half" idx="10"/>
          </p:nvPr>
        </p:nvSpPr>
        <p:spPr/>
        <p:txBody>
          <a:bodyPr/>
          <a:lstStyle/>
          <a:p>
            <a:fld id="{FD0D3E98-3095-4DC1-A2F3-A65CE3639E6C}" type="datetime1">
              <a:rPr lang="de-DE" smtClean="0"/>
              <a:t>20.06.2022</a:t>
            </a:fld>
            <a:endParaRPr lang="de-DE" dirty="0"/>
          </a:p>
        </p:txBody>
      </p:sp>
      <p:sp>
        <p:nvSpPr>
          <p:cNvPr id="3" name="Fußzeilenplatzhalter 2"/>
          <p:cNvSpPr>
            <a:spLocks noGrp="1"/>
          </p:cNvSpPr>
          <p:nvPr>
            <p:ph type="ftr" sz="quarter" idx="11"/>
          </p:nvPr>
        </p:nvSpPr>
        <p:spPr/>
        <p:txBody>
          <a:bodyPr/>
          <a:lstStyle/>
          <a:p>
            <a:r>
              <a:rPr lang="de-DE"/>
              <a:t>Hochschuldidaktik im Digitalen Zeitalter – HD@DH.nrw</a:t>
            </a:r>
            <a:endParaRPr lang="de-DE" dirty="0"/>
          </a:p>
        </p:txBody>
      </p:sp>
      <p:sp>
        <p:nvSpPr>
          <p:cNvPr id="4" name="Foliennummernplatzhalter 3"/>
          <p:cNvSpPr>
            <a:spLocks noGrp="1"/>
          </p:cNvSpPr>
          <p:nvPr>
            <p:ph type="sldNum" sz="quarter" idx="12"/>
          </p:nvPr>
        </p:nvSpPr>
        <p:spPr/>
        <p:txBody>
          <a:bodyPr/>
          <a:lstStyle/>
          <a:p>
            <a:fld id="{A876AEA8-1CBD-4FE5-8F92-32FEE13610E2}" type="slidenum">
              <a:rPr lang="de-DE" smtClean="0"/>
              <a:t>10</a:t>
            </a:fld>
            <a:endParaRPr lang="de-DE"/>
          </a:p>
        </p:txBody>
      </p:sp>
      <p:sp>
        <p:nvSpPr>
          <p:cNvPr id="5" name="Titel 4"/>
          <p:cNvSpPr>
            <a:spLocks noGrp="1"/>
          </p:cNvSpPr>
          <p:nvPr>
            <p:ph type="title"/>
          </p:nvPr>
        </p:nvSpPr>
        <p:spPr/>
        <p:txBody>
          <a:bodyPr>
            <a:normAutofit fontScale="90000"/>
          </a:bodyPr>
          <a:lstStyle/>
          <a:p>
            <a:r>
              <a:rPr lang="de-DE" dirty="0"/>
              <a:t>Story – Problemorientierter Lernpfad </a:t>
            </a:r>
          </a:p>
        </p:txBody>
      </p:sp>
      <p:sp>
        <p:nvSpPr>
          <p:cNvPr id="14" name="Textfeld 13"/>
          <p:cNvSpPr txBox="1"/>
          <p:nvPr/>
        </p:nvSpPr>
        <p:spPr>
          <a:xfrm>
            <a:off x="1617108" y="3777945"/>
            <a:ext cx="1662635" cy="307777"/>
          </a:xfrm>
          <a:prstGeom prst="rect">
            <a:avLst/>
          </a:prstGeom>
          <a:noFill/>
        </p:spPr>
        <p:txBody>
          <a:bodyPr wrap="none" rtlCol="0">
            <a:spAutoFit/>
          </a:bodyPr>
          <a:lstStyle/>
          <a:p>
            <a:r>
              <a:rPr lang="de-DE" sz="1400" b="1" dirty="0">
                <a:solidFill>
                  <a:srgbClr val="003057"/>
                </a:solidFill>
                <a:latin typeface="DINRoundPro" panose="020B0504020101020102" pitchFamily="34" charset="0"/>
              </a:rPr>
              <a:t>Ausgangssituation</a:t>
            </a:r>
          </a:p>
        </p:txBody>
      </p:sp>
      <p:pic>
        <p:nvPicPr>
          <p:cNvPr id="18" name="Grafi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923" y="3758259"/>
            <a:ext cx="1466177" cy="2177831"/>
          </a:xfrm>
          <a:prstGeom prst="rect">
            <a:avLst/>
          </a:prstGeom>
        </p:spPr>
      </p:pic>
      <p:pic>
        <p:nvPicPr>
          <p:cNvPr id="19" name="Grafik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2703" y="3674077"/>
            <a:ext cx="440025" cy="503899"/>
          </a:xfrm>
          <a:prstGeom prst="rect">
            <a:avLst/>
          </a:prstGeom>
        </p:spPr>
      </p:pic>
      <p:pic>
        <p:nvPicPr>
          <p:cNvPr id="20" name="Grafik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501298" flipV="1">
            <a:off x="1785325" y="4439417"/>
            <a:ext cx="538343" cy="478356"/>
          </a:xfrm>
          <a:prstGeom prst="rect">
            <a:avLst/>
          </a:prstGeom>
        </p:spPr>
      </p:pic>
      <p:sp>
        <p:nvSpPr>
          <p:cNvPr id="23" name="Textfeld 22"/>
          <p:cNvSpPr txBox="1"/>
          <p:nvPr/>
        </p:nvSpPr>
        <p:spPr>
          <a:xfrm>
            <a:off x="2163074" y="4843715"/>
            <a:ext cx="1042273" cy="400110"/>
          </a:xfrm>
          <a:prstGeom prst="rect">
            <a:avLst/>
          </a:prstGeom>
          <a:noFill/>
        </p:spPr>
        <p:txBody>
          <a:bodyPr wrap="none" rtlCol="0">
            <a:spAutoFit/>
          </a:bodyPr>
          <a:lstStyle/>
          <a:p>
            <a:r>
              <a:rPr lang="de-DE" sz="1000" dirty="0">
                <a:solidFill>
                  <a:srgbClr val="003057"/>
                </a:solidFill>
                <a:latin typeface="DINRoundPro" panose="020B0504020101020102" pitchFamily="34" charset="0"/>
              </a:rPr>
              <a:t>Identifizierung </a:t>
            </a:r>
            <a:br>
              <a:rPr lang="de-DE" sz="1000" dirty="0">
                <a:solidFill>
                  <a:srgbClr val="003057"/>
                </a:solidFill>
                <a:latin typeface="DINRoundPro" panose="020B0504020101020102" pitchFamily="34" charset="0"/>
              </a:rPr>
            </a:br>
            <a:r>
              <a:rPr lang="de-DE" sz="1000" dirty="0">
                <a:solidFill>
                  <a:srgbClr val="003057"/>
                </a:solidFill>
                <a:latin typeface="DINRoundPro" panose="020B0504020101020102" pitchFamily="34" charset="0"/>
              </a:rPr>
              <a:t>des Problems</a:t>
            </a:r>
          </a:p>
        </p:txBody>
      </p:sp>
      <p:pic>
        <p:nvPicPr>
          <p:cNvPr id="24" name="Grafik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505" y="3330156"/>
            <a:ext cx="2253068" cy="1197934"/>
          </a:xfrm>
          <a:prstGeom prst="rect">
            <a:avLst/>
          </a:prstGeom>
        </p:spPr>
      </p:pic>
      <p:sp>
        <p:nvSpPr>
          <p:cNvPr id="25" name="Textfeld 24"/>
          <p:cNvSpPr txBox="1"/>
          <p:nvPr/>
        </p:nvSpPr>
        <p:spPr>
          <a:xfrm>
            <a:off x="4254515" y="3748359"/>
            <a:ext cx="2097049" cy="307777"/>
          </a:xfrm>
          <a:prstGeom prst="rect">
            <a:avLst/>
          </a:prstGeom>
          <a:noFill/>
        </p:spPr>
        <p:txBody>
          <a:bodyPr wrap="none" rtlCol="0">
            <a:spAutoFit/>
          </a:bodyPr>
          <a:lstStyle/>
          <a:p>
            <a:r>
              <a:rPr lang="de-DE" sz="1400" b="1" dirty="0">
                <a:solidFill>
                  <a:srgbClr val="003057"/>
                </a:solidFill>
                <a:latin typeface="DINRoundPro" panose="020B0504020101020102" pitchFamily="34" charset="0"/>
              </a:rPr>
              <a:t>Problemdifferenzierung</a:t>
            </a:r>
          </a:p>
        </p:txBody>
      </p:sp>
      <p:sp>
        <p:nvSpPr>
          <p:cNvPr id="27" name="Textfeld 26"/>
          <p:cNvSpPr txBox="1"/>
          <p:nvPr/>
        </p:nvSpPr>
        <p:spPr>
          <a:xfrm>
            <a:off x="5102122" y="2498253"/>
            <a:ext cx="997389" cy="400110"/>
          </a:xfrm>
          <a:prstGeom prst="rect">
            <a:avLst/>
          </a:prstGeom>
          <a:noFill/>
        </p:spPr>
        <p:txBody>
          <a:bodyPr wrap="none" rtlCol="0">
            <a:spAutoFit/>
          </a:bodyPr>
          <a:lstStyle/>
          <a:p>
            <a:r>
              <a:rPr lang="de-DE" sz="1000" dirty="0">
                <a:solidFill>
                  <a:srgbClr val="003057"/>
                </a:solidFill>
                <a:latin typeface="DINRoundPro" panose="020B0504020101020102" pitchFamily="34" charset="0"/>
              </a:rPr>
              <a:t>Definition von </a:t>
            </a:r>
            <a:br>
              <a:rPr lang="de-DE" sz="1000" dirty="0">
                <a:solidFill>
                  <a:srgbClr val="003057"/>
                </a:solidFill>
                <a:latin typeface="DINRoundPro" panose="020B0504020101020102" pitchFamily="34" charset="0"/>
              </a:rPr>
            </a:br>
            <a:r>
              <a:rPr lang="de-DE" sz="1000" dirty="0">
                <a:solidFill>
                  <a:srgbClr val="003057"/>
                </a:solidFill>
                <a:latin typeface="DINRoundPro" panose="020B0504020101020102" pitchFamily="34" charset="0"/>
              </a:rPr>
              <a:t>Unterfragen</a:t>
            </a:r>
          </a:p>
        </p:txBody>
      </p:sp>
      <p:grpSp>
        <p:nvGrpSpPr>
          <p:cNvPr id="7" name="Gruppieren 6"/>
          <p:cNvGrpSpPr/>
          <p:nvPr/>
        </p:nvGrpSpPr>
        <p:grpSpPr>
          <a:xfrm>
            <a:off x="1151728" y="2625091"/>
            <a:ext cx="2022692" cy="1334267"/>
            <a:chOff x="1258746" y="2343080"/>
            <a:chExt cx="2022692" cy="1334267"/>
          </a:xfrm>
        </p:grpSpPr>
        <p:pic>
          <p:nvPicPr>
            <p:cNvPr id="21" name="Grafik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8746" y="2343080"/>
              <a:ext cx="2022692" cy="1334267"/>
            </a:xfrm>
            <a:prstGeom prst="rect">
              <a:avLst/>
            </a:prstGeom>
          </p:spPr>
        </p:pic>
        <p:sp>
          <p:nvSpPr>
            <p:cNvPr id="6" name="Ellipse 5"/>
            <p:cNvSpPr/>
            <p:nvPr/>
          </p:nvSpPr>
          <p:spPr>
            <a:xfrm>
              <a:off x="1304237" y="2454905"/>
              <a:ext cx="1906590" cy="9103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feld 51"/>
            <p:cNvSpPr txBox="1"/>
            <p:nvPr/>
          </p:nvSpPr>
          <p:spPr>
            <a:xfrm>
              <a:off x="1610491" y="2463552"/>
              <a:ext cx="1622430" cy="830997"/>
            </a:xfrm>
            <a:prstGeom prst="rect">
              <a:avLst/>
            </a:prstGeom>
            <a:noFill/>
          </p:spPr>
          <p:txBody>
            <a:bodyPr wrap="square" rtlCol="0">
              <a:spAutoFit/>
            </a:bodyPr>
            <a:lstStyle/>
            <a:p>
              <a:r>
                <a:rPr lang="de-DE" sz="1200" dirty="0">
                  <a:solidFill>
                    <a:srgbClr val="003057"/>
                  </a:solidFill>
                  <a:latin typeface="DINRoundPro" panose="020B0504020101020102" pitchFamily="34" charset="0"/>
                </a:rPr>
                <a:t>Schwierigkeiten beim </a:t>
              </a:r>
              <a:r>
                <a:rPr lang="de-DE" sz="1200" dirty="0" err="1">
                  <a:solidFill>
                    <a:srgbClr val="003057"/>
                  </a:solidFill>
                  <a:latin typeface="DINRoundPro" panose="020B0504020101020102" pitchFamily="34" charset="0"/>
                </a:rPr>
                <a:t>Onboarding</a:t>
              </a:r>
              <a:r>
                <a:rPr lang="de-DE" sz="1200" dirty="0">
                  <a:solidFill>
                    <a:srgbClr val="003057"/>
                  </a:solidFill>
                  <a:latin typeface="DINRoundPro" panose="020B0504020101020102" pitchFamily="34" charset="0"/>
                </a:rPr>
                <a:t> internationaler Studierender</a:t>
              </a:r>
            </a:p>
          </p:txBody>
        </p:sp>
      </p:grpSp>
      <p:grpSp>
        <p:nvGrpSpPr>
          <p:cNvPr id="9" name="Gruppieren 8"/>
          <p:cNvGrpSpPr/>
          <p:nvPr/>
        </p:nvGrpSpPr>
        <p:grpSpPr>
          <a:xfrm>
            <a:off x="4072728" y="2994622"/>
            <a:ext cx="1214250" cy="751188"/>
            <a:chOff x="4179746" y="2631331"/>
            <a:chExt cx="1214250" cy="751188"/>
          </a:xfrm>
        </p:grpSpPr>
        <p:sp>
          <p:nvSpPr>
            <p:cNvPr id="8" name="Rechteck 7"/>
            <p:cNvSpPr/>
            <p:nvPr/>
          </p:nvSpPr>
          <p:spPr>
            <a:xfrm>
              <a:off x="4244383" y="2785110"/>
              <a:ext cx="872916" cy="487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9746" y="2631331"/>
              <a:ext cx="1214250" cy="751188"/>
            </a:xfrm>
            <a:prstGeom prst="rect">
              <a:avLst/>
            </a:prstGeom>
          </p:spPr>
        </p:pic>
      </p:grpSp>
      <p:pic>
        <p:nvPicPr>
          <p:cNvPr id="51" name="Grafik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30434" flipH="1" flipV="1">
            <a:off x="4617598" y="2749435"/>
            <a:ext cx="566091" cy="503013"/>
          </a:xfrm>
          <a:prstGeom prst="rect">
            <a:avLst/>
          </a:prstGeom>
        </p:spPr>
      </p:pic>
      <p:pic>
        <p:nvPicPr>
          <p:cNvPr id="60" name="Grafik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174972">
            <a:off x="6261493" y="3069787"/>
            <a:ext cx="440025" cy="503899"/>
          </a:xfrm>
          <a:prstGeom prst="rect">
            <a:avLst/>
          </a:prstGeom>
        </p:spPr>
      </p:pic>
      <p:pic>
        <p:nvPicPr>
          <p:cNvPr id="82" name="Grafik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472" y="2365622"/>
            <a:ext cx="2003951" cy="1065481"/>
          </a:xfrm>
          <a:prstGeom prst="rect">
            <a:avLst/>
          </a:prstGeom>
        </p:spPr>
      </p:pic>
      <p:pic>
        <p:nvPicPr>
          <p:cNvPr id="83" name="Grafik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472" y="4287595"/>
            <a:ext cx="2003951" cy="1065481"/>
          </a:xfrm>
          <a:prstGeom prst="rect">
            <a:avLst/>
          </a:prstGeom>
        </p:spPr>
      </p:pic>
      <p:pic>
        <p:nvPicPr>
          <p:cNvPr id="84" name="Grafik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032961" y="3648628"/>
            <a:ext cx="440025" cy="503899"/>
          </a:xfrm>
          <a:prstGeom prst="rect">
            <a:avLst/>
          </a:prstGeom>
        </p:spPr>
      </p:pic>
      <p:pic>
        <p:nvPicPr>
          <p:cNvPr id="85" name="Grafik 8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274256">
            <a:off x="6276637" y="4268126"/>
            <a:ext cx="440025" cy="503899"/>
          </a:xfrm>
          <a:prstGeom prst="rect">
            <a:avLst/>
          </a:prstGeom>
        </p:spPr>
      </p:pic>
      <p:sp>
        <p:nvSpPr>
          <p:cNvPr id="86" name="Textfeld 85"/>
          <p:cNvSpPr txBox="1"/>
          <p:nvPr/>
        </p:nvSpPr>
        <p:spPr>
          <a:xfrm>
            <a:off x="7387932" y="2750694"/>
            <a:ext cx="805029" cy="307777"/>
          </a:xfrm>
          <a:prstGeom prst="rect">
            <a:avLst/>
          </a:prstGeom>
          <a:noFill/>
        </p:spPr>
        <p:txBody>
          <a:bodyPr wrap="none" rtlCol="0">
            <a:spAutoFit/>
          </a:bodyPr>
          <a:lstStyle/>
          <a:p>
            <a:r>
              <a:rPr lang="de-DE" sz="1400" b="1" dirty="0">
                <a:solidFill>
                  <a:srgbClr val="003057"/>
                </a:solidFill>
                <a:latin typeface="DINRoundPro" panose="020B0504020101020102" pitchFamily="34" charset="0"/>
              </a:rPr>
              <a:t>Analyse</a:t>
            </a:r>
          </a:p>
        </p:txBody>
      </p:sp>
      <p:sp>
        <p:nvSpPr>
          <p:cNvPr id="87" name="Textfeld 86"/>
          <p:cNvSpPr txBox="1"/>
          <p:nvPr/>
        </p:nvSpPr>
        <p:spPr>
          <a:xfrm>
            <a:off x="7162889" y="4671620"/>
            <a:ext cx="1342034" cy="307777"/>
          </a:xfrm>
          <a:prstGeom prst="rect">
            <a:avLst/>
          </a:prstGeom>
          <a:noFill/>
        </p:spPr>
        <p:txBody>
          <a:bodyPr wrap="none" rtlCol="0">
            <a:spAutoFit/>
          </a:bodyPr>
          <a:lstStyle/>
          <a:p>
            <a:r>
              <a:rPr lang="de-DE" sz="1400" b="1" dirty="0">
                <a:solidFill>
                  <a:srgbClr val="003057"/>
                </a:solidFill>
                <a:latin typeface="DINRoundPro" panose="020B0504020101020102" pitchFamily="34" charset="0"/>
              </a:rPr>
              <a:t>Selbststudium</a:t>
            </a:r>
          </a:p>
        </p:txBody>
      </p:sp>
      <p:pic>
        <p:nvPicPr>
          <p:cNvPr id="88" name="Grafik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4760" y="3439244"/>
            <a:ext cx="690225" cy="790418"/>
          </a:xfrm>
          <a:prstGeom prst="rect">
            <a:avLst/>
          </a:prstGeom>
        </p:spPr>
      </p:pic>
      <p:pic>
        <p:nvPicPr>
          <p:cNvPr id="89" name="Grafik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6374" y="3302474"/>
            <a:ext cx="2003951" cy="1065481"/>
          </a:xfrm>
          <a:prstGeom prst="rect">
            <a:avLst/>
          </a:prstGeom>
        </p:spPr>
      </p:pic>
      <p:sp>
        <p:nvSpPr>
          <p:cNvPr id="90" name="Textfeld 89"/>
          <p:cNvSpPr txBox="1"/>
          <p:nvPr/>
        </p:nvSpPr>
        <p:spPr>
          <a:xfrm>
            <a:off x="10642973" y="3680565"/>
            <a:ext cx="870751" cy="307777"/>
          </a:xfrm>
          <a:prstGeom prst="rect">
            <a:avLst/>
          </a:prstGeom>
          <a:noFill/>
        </p:spPr>
        <p:txBody>
          <a:bodyPr wrap="none" rtlCol="0">
            <a:spAutoFit/>
          </a:bodyPr>
          <a:lstStyle/>
          <a:p>
            <a:r>
              <a:rPr lang="de-DE" sz="1400" b="1" dirty="0">
                <a:solidFill>
                  <a:srgbClr val="003057"/>
                </a:solidFill>
                <a:latin typeface="DINRoundPro" panose="020B0504020101020102" pitchFamily="34" charset="0"/>
              </a:rPr>
              <a:t>Transfer</a:t>
            </a:r>
          </a:p>
        </p:txBody>
      </p:sp>
      <p:grpSp>
        <p:nvGrpSpPr>
          <p:cNvPr id="95" name="Gruppieren 94"/>
          <p:cNvGrpSpPr/>
          <p:nvPr/>
        </p:nvGrpSpPr>
        <p:grpSpPr>
          <a:xfrm>
            <a:off x="9595762" y="2884689"/>
            <a:ext cx="1214250" cy="751188"/>
            <a:chOff x="4179746" y="2631331"/>
            <a:chExt cx="1214250" cy="751188"/>
          </a:xfrm>
        </p:grpSpPr>
        <p:sp>
          <p:nvSpPr>
            <p:cNvPr id="96" name="Rechteck 95"/>
            <p:cNvSpPr/>
            <p:nvPr/>
          </p:nvSpPr>
          <p:spPr>
            <a:xfrm>
              <a:off x="4244383" y="2785110"/>
              <a:ext cx="872916" cy="487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7" name="Grafik 9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9746" y="2631331"/>
              <a:ext cx="1214250" cy="751188"/>
            </a:xfrm>
            <a:prstGeom prst="rect">
              <a:avLst/>
            </a:prstGeom>
          </p:spPr>
        </p:pic>
      </p:grpSp>
      <p:pic>
        <p:nvPicPr>
          <p:cNvPr id="98" name="Grafik 9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30434" flipH="1" flipV="1">
            <a:off x="10200596" y="2536657"/>
            <a:ext cx="566091" cy="503013"/>
          </a:xfrm>
          <a:prstGeom prst="rect">
            <a:avLst/>
          </a:prstGeom>
        </p:spPr>
      </p:pic>
      <p:sp>
        <p:nvSpPr>
          <p:cNvPr id="99" name="Textfeld 98"/>
          <p:cNvSpPr txBox="1"/>
          <p:nvPr/>
        </p:nvSpPr>
        <p:spPr>
          <a:xfrm>
            <a:off x="10693575" y="2318646"/>
            <a:ext cx="1226618" cy="400110"/>
          </a:xfrm>
          <a:prstGeom prst="rect">
            <a:avLst/>
          </a:prstGeom>
          <a:noFill/>
        </p:spPr>
        <p:txBody>
          <a:bodyPr wrap="none" rtlCol="0">
            <a:spAutoFit/>
          </a:bodyPr>
          <a:lstStyle/>
          <a:p>
            <a:r>
              <a:rPr lang="de-DE" sz="1000" dirty="0">
                <a:solidFill>
                  <a:srgbClr val="003057"/>
                </a:solidFill>
                <a:latin typeface="DINRoundPro" panose="020B0504020101020102" pitchFamily="34" charset="0"/>
              </a:rPr>
              <a:t>Was bedeutet das </a:t>
            </a:r>
            <a:br>
              <a:rPr lang="de-DE" sz="1000" dirty="0">
                <a:solidFill>
                  <a:srgbClr val="003057"/>
                </a:solidFill>
                <a:latin typeface="DINRoundPro" panose="020B0504020101020102" pitchFamily="34" charset="0"/>
              </a:rPr>
            </a:br>
            <a:r>
              <a:rPr lang="de-DE" sz="1000" dirty="0">
                <a:solidFill>
                  <a:srgbClr val="003057"/>
                </a:solidFill>
                <a:latin typeface="DINRoundPro" panose="020B0504020101020102" pitchFamily="34" charset="0"/>
              </a:rPr>
              <a:t>für meine Lehre?</a:t>
            </a:r>
          </a:p>
        </p:txBody>
      </p:sp>
    </p:spTree>
    <p:extLst>
      <p:ext uri="{BB962C8B-B14F-4D97-AF65-F5344CB8AC3E}">
        <p14:creationId xmlns:p14="http://schemas.microsoft.com/office/powerpoint/2010/main" val="38762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90" grpId="0"/>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D0D3E98-3095-4DC1-A2F3-A65CE3639E6C}" type="datetime1">
              <a:rPr lang="de-DE" smtClean="0"/>
              <a:t>20.06.2022</a:t>
            </a:fld>
            <a:endParaRPr lang="de-DE" dirty="0"/>
          </a:p>
        </p:txBody>
      </p:sp>
      <p:sp>
        <p:nvSpPr>
          <p:cNvPr id="3" name="Fußzeilenplatzhalter 2"/>
          <p:cNvSpPr>
            <a:spLocks noGrp="1"/>
          </p:cNvSpPr>
          <p:nvPr>
            <p:ph type="ftr" sz="quarter" idx="11"/>
          </p:nvPr>
        </p:nvSpPr>
        <p:spPr/>
        <p:txBody>
          <a:bodyPr/>
          <a:lstStyle/>
          <a:p>
            <a:r>
              <a:rPr lang="de-DE"/>
              <a:t>Hochschuldidaktik im Digitalen Zeitalter – HD@DH.nrw</a:t>
            </a:r>
            <a:endParaRPr lang="de-DE" dirty="0"/>
          </a:p>
        </p:txBody>
      </p:sp>
      <p:sp>
        <p:nvSpPr>
          <p:cNvPr id="4" name="Foliennummernplatzhalter 3"/>
          <p:cNvSpPr>
            <a:spLocks noGrp="1"/>
          </p:cNvSpPr>
          <p:nvPr>
            <p:ph type="sldNum" sz="quarter" idx="12"/>
          </p:nvPr>
        </p:nvSpPr>
        <p:spPr/>
        <p:txBody>
          <a:bodyPr/>
          <a:lstStyle/>
          <a:p>
            <a:fld id="{A876AEA8-1CBD-4FE5-8F92-32FEE13610E2}" type="slidenum">
              <a:rPr lang="de-DE" smtClean="0"/>
              <a:t>11</a:t>
            </a:fld>
            <a:endParaRPr lang="de-DE"/>
          </a:p>
        </p:txBody>
      </p:sp>
      <p:sp>
        <p:nvSpPr>
          <p:cNvPr id="5" name="Titel 4"/>
          <p:cNvSpPr>
            <a:spLocks noGrp="1"/>
          </p:cNvSpPr>
          <p:nvPr>
            <p:ph type="title"/>
          </p:nvPr>
        </p:nvSpPr>
        <p:spPr/>
        <p:txBody>
          <a:bodyPr>
            <a:normAutofit fontScale="90000"/>
          </a:bodyPr>
          <a:lstStyle/>
          <a:p>
            <a:r>
              <a:rPr lang="de-DE" dirty="0"/>
              <a:t>Story – Problemorientierter Lernpfad </a:t>
            </a:r>
          </a:p>
        </p:txBody>
      </p:sp>
      <p:pic>
        <p:nvPicPr>
          <p:cNvPr id="89" name="Grafik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313" y="3490264"/>
            <a:ext cx="2003951" cy="1065481"/>
          </a:xfrm>
          <a:prstGeom prst="rect">
            <a:avLst/>
          </a:prstGeom>
        </p:spPr>
      </p:pic>
      <p:sp>
        <p:nvSpPr>
          <p:cNvPr id="90" name="Textfeld 89"/>
          <p:cNvSpPr txBox="1"/>
          <p:nvPr/>
        </p:nvSpPr>
        <p:spPr>
          <a:xfrm>
            <a:off x="1724912" y="3868355"/>
            <a:ext cx="870751" cy="307777"/>
          </a:xfrm>
          <a:prstGeom prst="rect">
            <a:avLst/>
          </a:prstGeom>
          <a:noFill/>
        </p:spPr>
        <p:txBody>
          <a:bodyPr wrap="none" rtlCol="0">
            <a:spAutoFit/>
          </a:bodyPr>
          <a:lstStyle/>
          <a:p>
            <a:r>
              <a:rPr lang="de-DE" sz="1400" b="1" dirty="0">
                <a:solidFill>
                  <a:srgbClr val="003057"/>
                </a:solidFill>
                <a:latin typeface="DINRoundPro" panose="020B0504020101020102" pitchFamily="34" charset="0"/>
              </a:rPr>
              <a:t>Transfer</a:t>
            </a:r>
          </a:p>
        </p:txBody>
      </p:sp>
      <p:pic>
        <p:nvPicPr>
          <p:cNvPr id="91" name="Grafik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600" y="3510147"/>
            <a:ext cx="2003951" cy="1065481"/>
          </a:xfrm>
          <a:prstGeom prst="rect">
            <a:avLst/>
          </a:prstGeom>
        </p:spPr>
      </p:pic>
      <p:sp>
        <p:nvSpPr>
          <p:cNvPr id="92" name="Textfeld 91"/>
          <p:cNvSpPr txBox="1"/>
          <p:nvPr/>
        </p:nvSpPr>
        <p:spPr>
          <a:xfrm>
            <a:off x="4498659" y="3884556"/>
            <a:ext cx="1019831" cy="307777"/>
          </a:xfrm>
          <a:prstGeom prst="rect">
            <a:avLst/>
          </a:prstGeom>
          <a:noFill/>
        </p:spPr>
        <p:txBody>
          <a:bodyPr wrap="none" rtlCol="0">
            <a:spAutoFit/>
          </a:bodyPr>
          <a:lstStyle/>
          <a:p>
            <a:r>
              <a:rPr lang="de-DE" sz="1400" b="1" dirty="0">
                <a:solidFill>
                  <a:srgbClr val="003057"/>
                </a:solidFill>
                <a:latin typeface="DINRoundPro" panose="020B0504020101020102" pitchFamily="34" charset="0"/>
              </a:rPr>
              <a:t>Austausch</a:t>
            </a:r>
          </a:p>
        </p:txBody>
      </p:sp>
      <p:pic>
        <p:nvPicPr>
          <p:cNvPr id="93" name="Grafik 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407" y="3483736"/>
            <a:ext cx="2003951" cy="1065481"/>
          </a:xfrm>
          <a:prstGeom prst="rect">
            <a:avLst/>
          </a:prstGeom>
        </p:spPr>
      </p:pic>
      <p:sp>
        <p:nvSpPr>
          <p:cNvPr id="94" name="Textfeld 93"/>
          <p:cNvSpPr txBox="1"/>
          <p:nvPr/>
        </p:nvSpPr>
        <p:spPr>
          <a:xfrm>
            <a:off x="7556077" y="3849135"/>
            <a:ext cx="1117614" cy="307777"/>
          </a:xfrm>
          <a:prstGeom prst="rect">
            <a:avLst/>
          </a:prstGeom>
          <a:noFill/>
        </p:spPr>
        <p:txBody>
          <a:bodyPr wrap="none" rtlCol="0">
            <a:spAutoFit/>
          </a:bodyPr>
          <a:lstStyle/>
          <a:p>
            <a:r>
              <a:rPr lang="de-DE" sz="1400" b="1" dirty="0">
                <a:solidFill>
                  <a:srgbClr val="003057"/>
                </a:solidFill>
                <a:latin typeface="DINRoundPro" panose="020B0504020101020102" pitchFamily="34" charset="0"/>
              </a:rPr>
              <a:t>Anwendung</a:t>
            </a:r>
          </a:p>
        </p:txBody>
      </p:sp>
      <p:grpSp>
        <p:nvGrpSpPr>
          <p:cNvPr id="95" name="Gruppieren 94"/>
          <p:cNvGrpSpPr/>
          <p:nvPr/>
        </p:nvGrpSpPr>
        <p:grpSpPr>
          <a:xfrm>
            <a:off x="677701" y="3072479"/>
            <a:ext cx="1214250" cy="751188"/>
            <a:chOff x="4179746" y="2631331"/>
            <a:chExt cx="1214250" cy="751188"/>
          </a:xfrm>
        </p:grpSpPr>
        <p:sp>
          <p:nvSpPr>
            <p:cNvPr id="96" name="Rechteck 95"/>
            <p:cNvSpPr/>
            <p:nvPr/>
          </p:nvSpPr>
          <p:spPr>
            <a:xfrm>
              <a:off x="4244383" y="2785110"/>
              <a:ext cx="872916" cy="487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7" name="Grafik 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9746" y="2631331"/>
              <a:ext cx="1214250" cy="751188"/>
            </a:xfrm>
            <a:prstGeom prst="rect">
              <a:avLst/>
            </a:prstGeom>
          </p:spPr>
        </p:pic>
      </p:grpSp>
      <p:pic>
        <p:nvPicPr>
          <p:cNvPr id="98" name="Grafik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89434" flipV="1">
            <a:off x="3564998" y="2166045"/>
            <a:ext cx="437575" cy="601534"/>
          </a:xfrm>
          <a:prstGeom prst="rect">
            <a:avLst/>
          </a:prstGeom>
        </p:spPr>
      </p:pic>
      <p:sp>
        <p:nvSpPr>
          <p:cNvPr id="99" name="Textfeld 98"/>
          <p:cNvSpPr txBox="1"/>
          <p:nvPr/>
        </p:nvSpPr>
        <p:spPr>
          <a:xfrm>
            <a:off x="2297481" y="2350487"/>
            <a:ext cx="1486304" cy="246221"/>
          </a:xfrm>
          <a:prstGeom prst="rect">
            <a:avLst/>
          </a:prstGeom>
          <a:noFill/>
        </p:spPr>
        <p:txBody>
          <a:bodyPr wrap="none" rtlCol="0">
            <a:spAutoFit/>
          </a:bodyPr>
          <a:lstStyle/>
          <a:p>
            <a:r>
              <a:rPr lang="de-DE" sz="1000" dirty="0">
                <a:solidFill>
                  <a:srgbClr val="003057"/>
                </a:solidFill>
                <a:latin typeface="DINRoundPro" panose="020B0504020101020102" pitchFamily="34" charset="0"/>
              </a:rPr>
              <a:t>Community </a:t>
            </a:r>
            <a:r>
              <a:rPr lang="de-DE" sz="1000" dirty="0" err="1">
                <a:solidFill>
                  <a:srgbClr val="003057"/>
                </a:solidFill>
                <a:latin typeface="DINRoundPro" panose="020B0504020101020102" pitchFamily="34" charset="0"/>
              </a:rPr>
              <a:t>of</a:t>
            </a:r>
            <a:r>
              <a:rPr lang="de-DE" sz="1000" dirty="0">
                <a:solidFill>
                  <a:srgbClr val="003057"/>
                </a:solidFill>
                <a:latin typeface="DINRoundPro" panose="020B0504020101020102" pitchFamily="34" charset="0"/>
              </a:rPr>
              <a:t> Practice</a:t>
            </a:r>
          </a:p>
        </p:txBody>
      </p:sp>
      <p:pic>
        <p:nvPicPr>
          <p:cNvPr id="18" name="Grafik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923" y="3758259"/>
            <a:ext cx="1466177" cy="2177831"/>
          </a:xfrm>
          <a:prstGeom prst="rect">
            <a:avLst/>
          </a:prstGeom>
        </p:spPr>
      </p:pic>
      <p:pic>
        <p:nvPicPr>
          <p:cNvPr id="42" name="Grafik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8226" y="3846623"/>
            <a:ext cx="440025" cy="503899"/>
          </a:xfrm>
          <a:prstGeom prst="rect">
            <a:avLst/>
          </a:prstGeom>
        </p:spPr>
      </p:pic>
      <p:pic>
        <p:nvPicPr>
          <p:cNvPr id="43" name="Grafik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2876" y="2379466"/>
            <a:ext cx="2022692" cy="1334267"/>
          </a:xfrm>
          <a:prstGeom prst="rect">
            <a:avLst/>
          </a:prstGeom>
        </p:spPr>
      </p:pic>
      <p:pic>
        <p:nvPicPr>
          <p:cNvPr id="44" name="Grafik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962831" y="2677908"/>
            <a:ext cx="1412288" cy="967186"/>
          </a:xfrm>
          <a:prstGeom prst="rect">
            <a:avLst/>
          </a:prstGeom>
        </p:spPr>
      </p:pic>
      <p:sp>
        <p:nvSpPr>
          <p:cNvPr id="10" name="Ellipse 9"/>
          <p:cNvSpPr/>
          <p:nvPr/>
        </p:nvSpPr>
        <p:spPr>
          <a:xfrm>
            <a:off x="5054319" y="2749226"/>
            <a:ext cx="1222497" cy="6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3844995" y="2554172"/>
            <a:ext cx="1367586" cy="707886"/>
          </a:xfrm>
          <a:prstGeom prst="rect">
            <a:avLst/>
          </a:prstGeom>
          <a:noFill/>
        </p:spPr>
        <p:txBody>
          <a:bodyPr wrap="square" rtlCol="0">
            <a:spAutoFit/>
          </a:bodyPr>
          <a:lstStyle/>
          <a:p>
            <a:r>
              <a:rPr lang="de-DE" sz="1000" dirty="0">
                <a:solidFill>
                  <a:srgbClr val="003057"/>
                </a:solidFill>
                <a:latin typeface="DINRoundPro" panose="020B0504020101020102" pitchFamily="34" charset="0"/>
              </a:rPr>
              <a:t>Welche </a:t>
            </a:r>
            <a:r>
              <a:rPr lang="de-DE" sz="1000" dirty="0" err="1">
                <a:solidFill>
                  <a:srgbClr val="003057"/>
                </a:solidFill>
                <a:latin typeface="DINRoundPro" panose="020B0504020101020102" pitchFamily="34" charset="0"/>
              </a:rPr>
              <a:t>kollaborativen</a:t>
            </a:r>
            <a:r>
              <a:rPr lang="de-DE" sz="1000" dirty="0">
                <a:solidFill>
                  <a:srgbClr val="003057"/>
                </a:solidFill>
                <a:latin typeface="DINRoundPro" panose="020B0504020101020102" pitchFamily="34" charset="0"/>
              </a:rPr>
              <a:t> </a:t>
            </a:r>
            <a:br>
              <a:rPr lang="de-DE" sz="1000" dirty="0">
                <a:solidFill>
                  <a:srgbClr val="003057"/>
                </a:solidFill>
                <a:latin typeface="DINRoundPro" panose="020B0504020101020102" pitchFamily="34" charset="0"/>
              </a:rPr>
            </a:br>
            <a:r>
              <a:rPr lang="de-DE" sz="1000" dirty="0">
                <a:solidFill>
                  <a:srgbClr val="003057"/>
                </a:solidFill>
                <a:latin typeface="DINRoundPro" panose="020B0504020101020102" pitchFamily="34" charset="0"/>
              </a:rPr>
              <a:t>Tools sind DSGVO-Konform?</a:t>
            </a:r>
          </a:p>
        </p:txBody>
      </p:sp>
      <p:pic>
        <p:nvPicPr>
          <p:cNvPr id="49" name="Grafik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flipV="1">
            <a:off x="5125539" y="1918347"/>
            <a:ext cx="1704609" cy="1057254"/>
          </a:xfrm>
          <a:prstGeom prst="rect">
            <a:avLst/>
          </a:prstGeom>
        </p:spPr>
      </p:pic>
      <p:sp>
        <p:nvSpPr>
          <p:cNvPr id="50" name="Ellipse 49"/>
          <p:cNvSpPr/>
          <p:nvPr/>
        </p:nvSpPr>
        <p:spPr>
          <a:xfrm flipV="1">
            <a:off x="5165837" y="2239764"/>
            <a:ext cx="1502399" cy="6696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5125539" y="2960114"/>
            <a:ext cx="1116011" cy="246221"/>
          </a:xfrm>
          <a:prstGeom prst="rect">
            <a:avLst/>
          </a:prstGeom>
          <a:noFill/>
        </p:spPr>
        <p:txBody>
          <a:bodyPr wrap="none" rtlCol="0">
            <a:spAutoFit/>
          </a:bodyPr>
          <a:lstStyle/>
          <a:p>
            <a:r>
              <a:rPr lang="de-DE" sz="1000" dirty="0">
                <a:solidFill>
                  <a:srgbClr val="003057"/>
                </a:solidFill>
                <a:latin typeface="DINRoundPro" panose="020B0504020101020102" pitchFamily="34" charset="0"/>
              </a:rPr>
              <a:t>Schau mal hier: </a:t>
            </a:r>
          </a:p>
        </p:txBody>
      </p:sp>
      <p:sp>
        <p:nvSpPr>
          <p:cNvPr id="48" name="Textfeld 47"/>
          <p:cNvSpPr txBox="1"/>
          <p:nvPr/>
        </p:nvSpPr>
        <p:spPr>
          <a:xfrm>
            <a:off x="5147207" y="2430577"/>
            <a:ext cx="1726755" cy="246221"/>
          </a:xfrm>
          <a:prstGeom prst="rect">
            <a:avLst/>
          </a:prstGeom>
          <a:noFill/>
        </p:spPr>
        <p:txBody>
          <a:bodyPr wrap="none" rtlCol="0">
            <a:spAutoFit/>
          </a:bodyPr>
          <a:lstStyle/>
          <a:p>
            <a:r>
              <a:rPr lang="de-DE" sz="1000" dirty="0">
                <a:solidFill>
                  <a:srgbClr val="003057"/>
                </a:solidFill>
                <a:latin typeface="DINRoundPro" panose="020B0504020101020102" pitchFamily="34" charset="0"/>
              </a:rPr>
              <a:t>Ich nutze unter Anderem …</a:t>
            </a:r>
          </a:p>
        </p:txBody>
      </p:sp>
      <p:pic>
        <p:nvPicPr>
          <p:cNvPr id="54" name="Grafik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4275" y="3830789"/>
            <a:ext cx="440025" cy="503899"/>
          </a:xfrm>
          <a:prstGeom prst="rect">
            <a:avLst/>
          </a:prstGeom>
        </p:spPr>
      </p:pic>
      <p:grpSp>
        <p:nvGrpSpPr>
          <p:cNvPr id="55" name="Gruppieren 54"/>
          <p:cNvGrpSpPr/>
          <p:nvPr/>
        </p:nvGrpSpPr>
        <p:grpSpPr>
          <a:xfrm>
            <a:off x="6694636" y="4709270"/>
            <a:ext cx="1214250" cy="751188"/>
            <a:chOff x="4179746" y="2631331"/>
            <a:chExt cx="1214250" cy="751188"/>
          </a:xfrm>
        </p:grpSpPr>
        <p:sp>
          <p:nvSpPr>
            <p:cNvPr id="56" name="Rechteck 55"/>
            <p:cNvSpPr/>
            <p:nvPr/>
          </p:nvSpPr>
          <p:spPr>
            <a:xfrm>
              <a:off x="4244383" y="2785110"/>
              <a:ext cx="872916" cy="487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7" name="Grafik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9746" y="2631331"/>
              <a:ext cx="1214250" cy="751188"/>
            </a:xfrm>
            <a:prstGeom prst="rect">
              <a:avLst/>
            </a:prstGeom>
          </p:spPr>
        </p:pic>
      </p:grpSp>
      <p:pic>
        <p:nvPicPr>
          <p:cNvPr id="58" name="Grafik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70653" flipV="1">
            <a:off x="7682636" y="4654700"/>
            <a:ext cx="437575" cy="601534"/>
          </a:xfrm>
          <a:prstGeom prst="rect">
            <a:avLst/>
          </a:prstGeom>
        </p:spPr>
      </p:pic>
      <p:sp>
        <p:nvSpPr>
          <p:cNvPr id="59" name="Textfeld 58"/>
          <p:cNvSpPr txBox="1"/>
          <p:nvPr/>
        </p:nvSpPr>
        <p:spPr>
          <a:xfrm>
            <a:off x="8082953" y="4632727"/>
            <a:ext cx="1968809" cy="246221"/>
          </a:xfrm>
          <a:prstGeom prst="rect">
            <a:avLst/>
          </a:prstGeom>
          <a:noFill/>
        </p:spPr>
        <p:txBody>
          <a:bodyPr wrap="none" rtlCol="0">
            <a:spAutoFit/>
          </a:bodyPr>
          <a:lstStyle/>
          <a:p>
            <a:r>
              <a:rPr lang="de-DE" sz="1000" dirty="0">
                <a:solidFill>
                  <a:srgbClr val="003057"/>
                </a:solidFill>
                <a:latin typeface="DINRoundPro" panose="020B0504020101020102" pitchFamily="34" charset="0"/>
              </a:rPr>
              <a:t>Anpassung an die eigene Lehre</a:t>
            </a:r>
          </a:p>
        </p:txBody>
      </p:sp>
      <p:pic>
        <p:nvPicPr>
          <p:cNvPr id="61" name="Grafik 6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2660" y="3056528"/>
            <a:ext cx="1007798" cy="887146"/>
          </a:xfrm>
          <a:prstGeom prst="rect">
            <a:avLst/>
          </a:prstGeom>
        </p:spPr>
      </p:pic>
      <p:pic>
        <p:nvPicPr>
          <p:cNvPr id="62" name="Grafik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9415" y="2078930"/>
            <a:ext cx="2253068" cy="1197934"/>
          </a:xfrm>
          <a:prstGeom prst="rect">
            <a:avLst/>
          </a:prstGeom>
        </p:spPr>
      </p:pic>
      <p:sp>
        <p:nvSpPr>
          <p:cNvPr id="63" name="Textfeld 62"/>
          <p:cNvSpPr txBox="1"/>
          <p:nvPr/>
        </p:nvSpPr>
        <p:spPr>
          <a:xfrm>
            <a:off x="9037425" y="2497133"/>
            <a:ext cx="2097049" cy="307777"/>
          </a:xfrm>
          <a:prstGeom prst="rect">
            <a:avLst/>
          </a:prstGeom>
          <a:noFill/>
        </p:spPr>
        <p:txBody>
          <a:bodyPr wrap="none" rtlCol="0">
            <a:spAutoFit/>
          </a:bodyPr>
          <a:lstStyle/>
          <a:p>
            <a:r>
              <a:rPr lang="de-DE" sz="1400" b="1" dirty="0">
                <a:solidFill>
                  <a:srgbClr val="003057"/>
                </a:solidFill>
                <a:latin typeface="DINRoundPro" panose="020B0504020101020102" pitchFamily="34" charset="0"/>
              </a:rPr>
              <a:t>Problemdifferenzierung</a:t>
            </a:r>
          </a:p>
        </p:txBody>
      </p:sp>
      <p:pic>
        <p:nvPicPr>
          <p:cNvPr id="64" name="Grafik 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43794">
            <a:off x="11229569" y="1867672"/>
            <a:ext cx="440025" cy="503899"/>
          </a:xfrm>
          <a:prstGeom prst="rect">
            <a:avLst/>
          </a:prstGeom>
        </p:spPr>
      </p:pic>
    </p:spTree>
    <p:extLst>
      <p:ext uri="{BB962C8B-B14F-4D97-AF65-F5344CB8AC3E}">
        <p14:creationId xmlns:p14="http://schemas.microsoft.com/office/powerpoint/2010/main" val="398969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4" grpId="0"/>
      <p:bldP spid="99" grpId="0"/>
      <p:bldP spid="47" grpId="0"/>
      <p:bldP spid="53" grpId="0"/>
      <p:bldP spid="48" grpId="0"/>
      <p:bldP spid="59"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D0D3E98-3095-4DC1-A2F3-A65CE3639E6C}" type="datetime1">
              <a:rPr lang="de-DE" smtClean="0"/>
              <a:t>20.06.2022</a:t>
            </a:fld>
            <a:endParaRPr lang="de-DE" dirty="0"/>
          </a:p>
        </p:txBody>
      </p:sp>
      <p:sp>
        <p:nvSpPr>
          <p:cNvPr id="3" name="Fußzeilenplatzhalter 2"/>
          <p:cNvSpPr>
            <a:spLocks noGrp="1"/>
          </p:cNvSpPr>
          <p:nvPr>
            <p:ph type="ftr" sz="quarter" idx="11"/>
          </p:nvPr>
        </p:nvSpPr>
        <p:spPr/>
        <p:txBody>
          <a:bodyPr/>
          <a:lstStyle/>
          <a:p>
            <a:r>
              <a:rPr lang="de-DE"/>
              <a:t>Hochschuldidaktik im Digitalen Zeitalter – HD@DH.nrw</a:t>
            </a:r>
            <a:endParaRPr lang="de-DE" dirty="0"/>
          </a:p>
        </p:txBody>
      </p:sp>
      <p:sp>
        <p:nvSpPr>
          <p:cNvPr id="4" name="Foliennummernplatzhalter 3"/>
          <p:cNvSpPr>
            <a:spLocks noGrp="1"/>
          </p:cNvSpPr>
          <p:nvPr>
            <p:ph type="sldNum" sz="quarter" idx="12"/>
          </p:nvPr>
        </p:nvSpPr>
        <p:spPr/>
        <p:txBody>
          <a:bodyPr/>
          <a:lstStyle/>
          <a:p>
            <a:fld id="{A876AEA8-1CBD-4FE5-8F92-32FEE13610E2}" type="slidenum">
              <a:rPr lang="de-DE" smtClean="0"/>
              <a:t>12</a:t>
            </a:fld>
            <a:endParaRPr lang="de-DE"/>
          </a:p>
        </p:txBody>
      </p:sp>
      <p:sp>
        <p:nvSpPr>
          <p:cNvPr id="5" name="Titel 4"/>
          <p:cNvSpPr>
            <a:spLocks noGrp="1"/>
          </p:cNvSpPr>
          <p:nvPr>
            <p:ph type="title"/>
          </p:nvPr>
        </p:nvSpPr>
        <p:spPr/>
        <p:txBody>
          <a:bodyPr>
            <a:normAutofit fontScale="90000"/>
          </a:bodyPr>
          <a:lstStyle/>
          <a:p>
            <a:r>
              <a:rPr lang="de-DE" dirty="0"/>
              <a:t>Schema – Problemorientierter Lernpfad</a:t>
            </a:r>
          </a:p>
        </p:txBody>
      </p:sp>
      <p:grpSp>
        <p:nvGrpSpPr>
          <p:cNvPr id="75" name="Gruppieren 74"/>
          <p:cNvGrpSpPr/>
          <p:nvPr/>
        </p:nvGrpSpPr>
        <p:grpSpPr>
          <a:xfrm>
            <a:off x="4462374" y="4620205"/>
            <a:ext cx="1525276" cy="1770161"/>
            <a:chOff x="9006689" y="3410687"/>
            <a:chExt cx="1775611" cy="2060688"/>
          </a:xfrm>
        </p:grpSpPr>
        <p:grpSp>
          <p:nvGrpSpPr>
            <p:cNvPr id="66" name="Gruppieren 65"/>
            <p:cNvGrpSpPr/>
            <p:nvPr/>
          </p:nvGrpSpPr>
          <p:grpSpPr>
            <a:xfrm>
              <a:off x="9126295" y="3541492"/>
              <a:ext cx="1541832" cy="1853985"/>
              <a:chOff x="6957538" y="3404308"/>
              <a:chExt cx="1541832" cy="1853985"/>
            </a:xfrm>
          </p:grpSpPr>
          <p:pic>
            <p:nvPicPr>
              <p:cNvPr id="67" name="Grafik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968" y="3404308"/>
                <a:ext cx="1341671" cy="713353"/>
              </a:xfrm>
              <a:prstGeom prst="rect">
                <a:avLst/>
              </a:prstGeom>
              <a:ln>
                <a:noFill/>
              </a:ln>
            </p:spPr>
          </p:pic>
          <p:pic>
            <p:nvPicPr>
              <p:cNvPr id="68" name="Grafik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128459">
                <a:off x="6957538" y="3905313"/>
                <a:ext cx="212293" cy="243110"/>
              </a:xfrm>
              <a:prstGeom prst="rect">
                <a:avLst/>
              </a:prstGeom>
              <a:ln>
                <a:noFill/>
              </a:ln>
            </p:spPr>
          </p:pic>
          <p:sp>
            <p:nvSpPr>
              <p:cNvPr id="69" name="Textfeld 68"/>
              <p:cNvSpPr txBox="1"/>
              <p:nvPr/>
            </p:nvSpPr>
            <p:spPr>
              <a:xfrm>
                <a:off x="7223615" y="3631438"/>
                <a:ext cx="1098378" cy="261610"/>
              </a:xfrm>
              <a:prstGeom prst="rect">
                <a:avLst/>
              </a:prstGeom>
              <a:noFill/>
              <a:ln>
                <a:noFill/>
              </a:ln>
            </p:spPr>
            <p:txBody>
              <a:bodyPr wrap="none" rtlCol="0">
                <a:spAutoFit/>
              </a:bodyPr>
              <a:lstStyle/>
              <a:p>
                <a:r>
                  <a:rPr lang="de-DE" sz="1100" b="1" dirty="0">
                    <a:solidFill>
                      <a:srgbClr val="003057"/>
                    </a:solidFill>
                    <a:latin typeface="DINRoundPro" panose="020B0504020101020102" pitchFamily="34" charset="0"/>
                  </a:rPr>
                  <a:t>Selbststudium</a:t>
                </a:r>
              </a:p>
            </p:txBody>
          </p:sp>
          <p:pic>
            <p:nvPicPr>
              <p:cNvPr id="70" name="Grafik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699" y="4544940"/>
                <a:ext cx="1341671" cy="713353"/>
              </a:xfrm>
              <a:prstGeom prst="rect">
                <a:avLst/>
              </a:prstGeom>
              <a:ln>
                <a:noFill/>
              </a:ln>
            </p:spPr>
          </p:pic>
          <p:sp>
            <p:nvSpPr>
              <p:cNvPr id="71" name="Textfeld 70"/>
              <p:cNvSpPr txBox="1"/>
              <p:nvPr/>
            </p:nvSpPr>
            <p:spPr>
              <a:xfrm>
                <a:off x="7491743" y="4758232"/>
                <a:ext cx="673582" cy="261610"/>
              </a:xfrm>
              <a:prstGeom prst="rect">
                <a:avLst/>
              </a:prstGeom>
              <a:noFill/>
              <a:ln>
                <a:noFill/>
              </a:ln>
            </p:spPr>
            <p:txBody>
              <a:bodyPr wrap="none" rtlCol="0">
                <a:spAutoFit/>
              </a:bodyPr>
              <a:lstStyle/>
              <a:p>
                <a:r>
                  <a:rPr lang="de-DE" sz="1100" b="1" dirty="0">
                    <a:solidFill>
                      <a:srgbClr val="003057"/>
                    </a:solidFill>
                    <a:latin typeface="DINRoundPro" panose="020B0504020101020102" pitchFamily="34" charset="0"/>
                  </a:rPr>
                  <a:t>Analyse</a:t>
                </a:r>
              </a:p>
            </p:txBody>
          </p:sp>
          <p:pic>
            <p:nvPicPr>
              <p:cNvPr id="72" name="Grafik 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708798" y="4209398"/>
                <a:ext cx="212293" cy="243110"/>
              </a:xfrm>
              <a:prstGeom prst="rect">
                <a:avLst/>
              </a:prstGeom>
              <a:ln>
                <a:noFill/>
              </a:ln>
            </p:spPr>
          </p:pic>
          <p:pic>
            <p:nvPicPr>
              <p:cNvPr id="73" name="Grafik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932323">
                <a:off x="6960441" y="4556374"/>
                <a:ext cx="212293" cy="243110"/>
              </a:xfrm>
              <a:prstGeom prst="rect">
                <a:avLst/>
              </a:prstGeom>
              <a:ln>
                <a:noFill/>
              </a:ln>
            </p:spPr>
          </p:pic>
        </p:grpSp>
        <p:sp>
          <p:nvSpPr>
            <p:cNvPr id="74" name="Rechteck 73"/>
            <p:cNvSpPr/>
            <p:nvPr/>
          </p:nvSpPr>
          <p:spPr>
            <a:xfrm>
              <a:off x="9006689" y="3410687"/>
              <a:ext cx="1775611" cy="206068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6" name="Gruppieren 75"/>
          <p:cNvGrpSpPr/>
          <p:nvPr/>
        </p:nvGrpSpPr>
        <p:grpSpPr>
          <a:xfrm>
            <a:off x="4243150" y="3371044"/>
            <a:ext cx="1525276" cy="1770161"/>
            <a:chOff x="9006689" y="3410687"/>
            <a:chExt cx="1775611" cy="2060688"/>
          </a:xfrm>
        </p:grpSpPr>
        <p:grpSp>
          <p:nvGrpSpPr>
            <p:cNvPr id="77" name="Gruppieren 76"/>
            <p:cNvGrpSpPr/>
            <p:nvPr/>
          </p:nvGrpSpPr>
          <p:grpSpPr>
            <a:xfrm>
              <a:off x="9126295" y="3541492"/>
              <a:ext cx="1541832" cy="1853985"/>
              <a:chOff x="6957538" y="3404308"/>
              <a:chExt cx="1541832" cy="1853985"/>
            </a:xfrm>
          </p:grpSpPr>
          <p:pic>
            <p:nvPicPr>
              <p:cNvPr id="79" name="Grafik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968" y="3404308"/>
                <a:ext cx="1341671" cy="713353"/>
              </a:xfrm>
              <a:prstGeom prst="rect">
                <a:avLst/>
              </a:prstGeom>
              <a:ln>
                <a:noFill/>
              </a:ln>
            </p:spPr>
          </p:pic>
          <p:pic>
            <p:nvPicPr>
              <p:cNvPr id="80" name="Grafik 7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128459">
                <a:off x="6957538" y="3905313"/>
                <a:ext cx="212293" cy="243110"/>
              </a:xfrm>
              <a:prstGeom prst="rect">
                <a:avLst/>
              </a:prstGeom>
              <a:ln>
                <a:noFill/>
              </a:ln>
            </p:spPr>
          </p:pic>
          <p:sp>
            <p:nvSpPr>
              <p:cNvPr id="81" name="Textfeld 80"/>
              <p:cNvSpPr txBox="1"/>
              <p:nvPr/>
            </p:nvSpPr>
            <p:spPr>
              <a:xfrm>
                <a:off x="7223615" y="3631438"/>
                <a:ext cx="1098378" cy="261610"/>
              </a:xfrm>
              <a:prstGeom prst="rect">
                <a:avLst/>
              </a:prstGeom>
              <a:noFill/>
              <a:ln>
                <a:noFill/>
              </a:ln>
            </p:spPr>
            <p:txBody>
              <a:bodyPr wrap="none" rtlCol="0">
                <a:spAutoFit/>
              </a:bodyPr>
              <a:lstStyle/>
              <a:p>
                <a:r>
                  <a:rPr lang="de-DE" sz="1100" b="1" dirty="0">
                    <a:solidFill>
                      <a:srgbClr val="003057"/>
                    </a:solidFill>
                    <a:latin typeface="DINRoundPro" panose="020B0504020101020102" pitchFamily="34" charset="0"/>
                  </a:rPr>
                  <a:t>Selbststudium</a:t>
                </a:r>
              </a:p>
            </p:txBody>
          </p:sp>
          <p:pic>
            <p:nvPicPr>
              <p:cNvPr id="82" name="Grafik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699" y="4544940"/>
                <a:ext cx="1341671" cy="713353"/>
              </a:xfrm>
              <a:prstGeom prst="rect">
                <a:avLst/>
              </a:prstGeom>
              <a:ln>
                <a:noFill/>
              </a:ln>
            </p:spPr>
          </p:pic>
          <p:sp>
            <p:nvSpPr>
              <p:cNvPr id="83" name="Textfeld 82"/>
              <p:cNvSpPr txBox="1"/>
              <p:nvPr/>
            </p:nvSpPr>
            <p:spPr>
              <a:xfrm>
                <a:off x="7491743" y="4758232"/>
                <a:ext cx="673582" cy="261610"/>
              </a:xfrm>
              <a:prstGeom prst="rect">
                <a:avLst/>
              </a:prstGeom>
              <a:noFill/>
              <a:ln>
                <a:noFill/>
              </a:ln>
            </p:spPr>
            <p:txBody>
              <a:bodyPr wrap="none" rtlCol="0">
                <a:spAutoFit/>
              </a:bodyPr>
              <a:lstStyle/>
              <a:p>
                <a:r>
                  <a:rPr lang="de-DE" sz="1100" b="1" dirty="0">
                    <a:solidFill>
                      <a:srgbClr val="003057"/>
                    </a:solidFill>
                    <a:latin typeface="DINRoundPro" panose="020B0504020101020102" pitchFamily="34" charset="0"/>
                  </a:rPr>
                  <a:t>Analyse</a:t>
                </a:r>
              </a:p>
            </p:txBody>
          </p:sp>
          <p:pic>
            <p:nvPicPr>
              <p:cNvPr id="84" name="Grafik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708798" y="4209398"/>
                <a:ext cx="212293" cy="243110"/>
              </a:xfrm>
              <a:prstGeom prst="rect">
                <a:avLst/>
              </a:prstGeom>
              <a:ln>
                <a:noFill/>
              </a:ln>
            </p:spPr>
          </p:pic>
          <p:pic>
            <p:nvPicPr>
              <p:cNvPr id="85" name="Grafik 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932323">
                <a:off x="6960441" y="4556374"/>
                <a:ext cx="212293" cy="243110"/>
              </a:xfrm>
              <a:prstGeom prst="rect">
                <a:avLst/>
              </a:prstGeom>
              <a:ln>
                <a:noFill/>
              </a:ln>
            </p:spPr>
          </p:pic>
        </p:grpSp>
        <p:sp>
          <p:nvSpPr>
            <p:cNvPr id="78" name="Rechteck 77"/>
            <p:cNvSpPr/>
            <p:nvPr/>
          </p:nvSpPr>
          <p:spPr>
            <a:xfrm>
              <a:off x="9006689" y="3410687"/>
              <a:ext cx="1775611" cy="206068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6" name="Gruppieren 85"/>
          <p:cNvGrpSpPr/>
          <p:nvPr/>
        </p:nvGrpSpPr>
        <p:grpSpPr>
          <a:xfrm>
            <a:off x="5667375" y="2270473"/>
            <a:ext cx="1525276" cy="1770161"/>
            <a:chOff x="9006689" y="3410687"/>
            <a:chExt cx="1775611" cy="2060688"/>
          </a:xfrm>
        </p:grpSpPr>
        <p:grpSp>
          <p:nvGrpSpPr>
            <p:cNvPr id="87" name="Gruppieren 86"/>
            <p:cNvGrpSpPr/>
            <p:nvPr/>
          </p:nvGrpSpPr>
          <p:grpSpPr>
            <a:xfrm>
              <a:off x="9126295" y="3541492"/>
              <a:ext cx="1541832" cy="1853985"/>
              <a:chOff x="6957538" y="3404308"/>
              <a:chExt cx="1541832" cy="1853985"/>
            </a:xfrm>
          </p:grpSpPr>
          <p:pic>
            <p:nvPicPr>
              <p:cNvPr id="89" name="Grafik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968" y="3404308"/>
                <a:ext cx="1341671" cy="713353"/>
              </a:xfrm>
              <a:prstGeom prst="rect">
                <a:avLst/>
              </a:prstGeom>
              <a:ln>
                <a:noFill/>
              </a:ln>
            </p:spPr>
          </p:pic>
          <p:pic>
            <p:nvPicPr>
              <p:cNvPr id="90" name="Grafik 8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128459">
                <a:off x="6957538" y="3905313"/>
                <a:ext cx="212293" cy="243110"/>
              </a:xfrm>
              <a:prstGeom prst="rect">
                <a:avLst/>
              </a:prstGeom>
              <a:ln>
                <a:noFill/>
              </a:ln>
            </p:spPr>
          </p:pic>
          <p:sp>
            <p:nvSpPr>
              <p:cNvPr id="91" name="Textfeld 90"/>
              <p:cNvSpPr txBox="1"/>
              <p:nvPr/>
            </p:nvSpPr>
            <p:spPr>
              <a:xfrm>
                <a:off x="7223615" y="3631438"/>
                <a:ext cx="1098378" cy="261610"/>
              </a:xfrm>
              <a:prstGeom prst="rect">
                <a:avLst/>
              </a:prstGeom>
              <a:noFill/>
              <a:ln>
                <a:noFill/>
              </a:ln>
            </p:spPr>
            <p:txBody>
              <a:bodyPr wrap="none" rtlCol="0">
                <a:spAutoFit/>
              </a:bodyPr>
              <a:lstStyle/>
              <a:p>
                <a:r>
                  <a:rPr lang="de-DE" sz="1100" b="1" dirty="0">
                    <a:solidFill>
                      <a:srgbClr val="003057"/>
                    </a:solidFill>
                    <a:latin typeface="DINRoundPro" panose="020B0504020101020102" pitchFamily="34" charset="0"/>
                  </a:rPr>
                  <a:t>Selbststudium</a:t>
                </a:r>
              </a:p>
            </p:txBody>
          </p:sp>
          <p:pic>
            <p:nvPicPr>
              <p:cNvPr id="92" name="Grafik 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699" y="4544940"/>
                <a:ext cx="1341671" cy="713353"/>
              </a:xfrm>
              <a:prstGeom prst="rect">
                <a:avLst/>
              </a:prstGeom>
              <a:ln>
                <a:noFill/>
              </a:ln>
            </p:spPr>
          </p:pic>
          <p:sp>
            <p:nvSpPr>
              <p:cNvPr id="93" name="Textfeld 92"/>
              <p:cNvSpPr txBox="1"/>
              <p:nvPr/>
            </p:nvSpPr>
            <p:spPr>
              <a:xfrm>
                <a:off x="7491743" y="4758232"/>
                <a:ext cx="673582" cy="261610"/>
              </a:xfrm>
              <a:prstGeom prst="rect">
                <a:avLst/>
              </a:prstGeom>
              <a:noFill/>
              <a:ln>
                <a:noFill/>
              </a:ln>
            </p:spPr>
            <p:txBody>
              <a:bodyPr wrap="none" rtlCol="0">
                <a:spAutoFit/>
              </a:bodyPr>
              <a:lstStyle/>
              <a:p>
                <a:r>
                  <a:rPr lang="de-DE" sz="1100" b="1" dirty="0">
                    <a:solidFill>
                      <a:srgbClr val="003057"/>
                    </a:solidFill>
                    <a:latin typeface="DINRoundPro" panose="020B0504020101020102" pitchFamily="34" charset="0"/>
                  </a:rPr>
                  <a:t>Analyse</a:t>
                </a:r>
              </a:p>
            </p:txBody>
          </p:sp>
          <p:pic>
            <p:nvPicPr>
              <p:cNvPr id="94" name="Grafik 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708798" y="4209398"/>
                <a:ext cx="212293" cy="243110"/>
              </a:xfrm>
              <a:prstGeom prst="rect">
                <a:avLst/>
              </a:prstGeom>
              <a:ln>
                <a:noFill/>
              </a:ln>
            </p:spPr>
          </p:pic>
          <p:pic>
            <p:nvPicPr>
              <p:cNvPr id="95" name="Grafik 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932323">
                <a:off x="6960441" y="4556374"/>
                <a:ext cx="212293" cy="243110"/>
              </a:xfrm>
              <a:prstGeom prst="rect">
                <a:avLst/>
              </a:prstGeom>
              <a:ln>
                <a:noFill/>
              </a:ln>
            </p:spPr>
          </p:pic>
        </p:grpSp>
        <p:sp>
          <p:nvSpPr>
            <p:cNvPr id="88" name="Rechteck 87"/>
            <p:cNvSpPr/>
            <p:nvPr/>
          </p:nvSpPr>
          <p:spPr>
            <a:xfrm>
              <a:off x="9006689" y="3410687"/>
              <a:ext cx="1775611" cy="206068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6" name="Gruppieren 95"/>
          <p:cNvGrpSpPr/>
          <p:nvPr/>
        </p:nvGrpSpPr>
        <p:grpSpPr>
          <a:xfrm>
            <a:off x="5278071" y="2964723"/>
            <a:ext cx="1525276" cy="1770161"/>
            <a:chOff x="9006689" y="3410687"/>
            <a:chExt cx="1775611" cy="2060688"/>
          </a:xfrm>
        </p:grpSpPr>
        <p:grpSp>
          <p:nvGrpSpPr>
            <p:cNvPr id="97" name="Gruppieren 96"/>
            <p:cNvGrpSpPr/>
            <p:nvPr/>
          </p:nvGrpSpPr>
          <p:grpSpPr>
            <a:xfrm>
              <a:off x="9126295" y="3541492"/>
              <a:ext cx="1541832" cy="1853985"/>
              <a:chOff x="6957538" y="3404308"/>
              <a:chExt cx="1541832" cy="1853985"/>
            </a:xfrm>
          </p:grpSpPr>
          <p:pic>
            <p:nvPicPr>
              <p:cNvPr id="99" name="Grafik 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968" y="3404308"/>
                <a:ext cx="1341671" cy="713353"/>
              </a:xfrm>
              <a:prstGeom prst="rect">
                <a:avLst/>
              </a:prstGeom>
              <a:ln>
                <a:noFill/>
              </a:ln>
            </p:spPr>
          </p:pic>
          <p:pic>
            <p:nvPicPr>
              <p:cNvPr id="100" name="Grafik 9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128459">
                <a:off x="6957538" y="3905313"/>
                <a:ext cx="212293" cy="243110"/>
              </a:xfrm>
              <a:prstGeom prst="rect">
                <a:avLst/>
              </a:prstGeom>
              <a:ln>
                <a:noFill/>
              </a:ln>
            </p:spPr>
          </p:pic>
          <p:sp>
            <p:nvSpPr>
              <p:cNvPr id="101" name="Textfeld 100"/>
              <p:cNvSpPr txBox="1"/>
              <p:nvPr/>
            </p:nvSpPr>
            <p:spPr>
              <a:xfrm>
                <a:off x="7223615" y="3631438"/>
                <a:ext cx="1098378" cy="261610"/>
              </a:xfrm>
              <a:prstGeom prst="rect">
                <a:avLst/>
              </a:prstGeom>
              <a:noFill/>
              <a:ln>
                <a:noFill/>
              </a:ln>
            </p:spPr>
            <p:txBody>
              <a:bodyPr wrap="none" rtlCol="0">
                <a:spAutoFit/>
              </a:bodyPr>
              <a:lstStyle/>
              <a:p>
                <a:r>
                  <a:rPr lang="de-DE" sz="1100" b="1" dirty="0">
                    <a:solidFill>
                      <a:srgbClr val="003057"/>
                    </a:solidFill>
                    <a:latin typeface="DINRoundPro" panose="020B0504020101020102" pitchFamily="34" charset="0"/>
                  </a:rPr>
                  <a:t>Selbststudium</a:t>
                </a:r>
              </a:p>
            </p:txBody>
          </p:sp>
          <p:pic>
            <p:nvPicPr>
              <p:cNvPr id="102" name="Grafik 1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699" y="4544940"/>
                <a:ext cx="1341671" cy="713353"/>
              </a:xfrm>
              <a:prstGeom prst="rect">
                <a:avLst/>
              </a:prstGeom>
              <a:ln>
                <a:noFill/>
              </a:ln>
            </p:spPr>
          </p:pic>
          <p:sp>
            <p:nvSpPr>
              <p:cNvPr id="103" name="Textfeld 102"/>
              <p:cNvSpPr txBox="1"/>
              <p:nvPr/>
            </p:nvSpPr>
            <p:spPr>
              <a:xfrm>
                <a:off x="7491743" y="4758232"/>
                <a:ext cx="673582" cy="261610"/>
              </a:xfrm>
              <a:prstGeom prst="rect">
                <a:avLst/>
              </a:prstGeom>
              <a:noFill/>
              <a:ln>
                <a:noFill/>
              </a:ln>
            </p:spPr>
            <p:txBody>
              <a:bodyPr wrap="none" rtlCol="0">
                <a:spAutoFit/>
              </a:bodyPr>
              <a:lstStyle/>
              <a:p>
                <a:r>
                  <a:rPr lang="de-DE" sz="1100" b="1" dirty="0">
                    <a:solidFill>
                      <a:srgbClr val="003057"/>
                    </a:solidFill>
                    <a:latin typeface="DINRoundPro" panose="020B0504020101020102" pitchFamily="34" charset="0"/>
                  </a:rPr>
                  <a:t>Analyse</a:t>
                </a:r>
              </a:p>
            </p:txBody>
          </p:sp>
          <p:pic>
            <p:nvPicPr>
              <p:cNvPr id="104" name="Grafik 10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708798" y="4209398"/>
                <a:ext cx="212293" cy="243110"/>
              </a:xfrm>
              <a:prstGeom prst="rect">
                <a:avLst/>
              </a:prstGeom>
              <a:ln>
                <a:noFill/>
              </a:ln>
            </p:spPr>
          </p:pic>
          <p:pic>
            <p:nvPicPr>
              <p:cNvPr id="105" name="Grafik 10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932323">
                <a:off x="6960441" y="4556374"/>
                <a:ext cx="212293" cy="243110"/>
              </a:xfrm>
              <a:prstGeom prst="rect">
                <a:avLst/>
              </a:prstGeom>
              <a:ln>
                <a:noFill/>
              </a:ln>
            </p:spPr>
          </p:pic>
        </p:grpSp>
        <p:sp>
          <p:nvSpPr>
            <p:cNvPr id="98" name="Rechteck 97"/>
            <p:cNvSpPr/>
            <p:nvPr/>
          </p:nvSpPr>
          <p:spPr>
            <a:xfrm>
              <a:off x="9006689" y="3410687"/>
              <a:ext cx="1775611" cy="206068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1" y="3959224"/>
            <a:ext cx="1295788" cy="688957"/>
          </a:xfrm>
          <a:prstGeom prst="rect">
            <a:avLst/>
          </a:prstGeom>
        </p:spPr>
      </p:pic>
      <p:sp>
        <p:nvSpPr>
          <p:cNvPr id="7" name="Textfeld 6"/>
          <p:cNvSpPr txBox="1"/>
          <p:nvPr/>
        </p:nvSpPr>
        <p:spPr>
          <a:xfrm>
            <a:off x="57870" y="4193994"/>
            <a:ext cx="1159713" cy="224727"/>
          </a:xfrm>
          <a:prstGeom prst="rect">
            <a:avLst/>
          </a:prstGeom>
          <a:noFill/>
        </p:spPr>
        <p:txBody>
          <a:bodyPr wrap="none" rtlCol="0">
            <a:spAutoFit/>
          </a:bodyPr>
          <a:lstStyle/>
          <a:p>
            <a:r>
              <a:rPr lang="de-DE" sz="1100" b="1" dirty="0">
                <a:solidFill>
                  <a:srgbClr val="003057"/>
                </a:solidFill>
                <a:latin typeface="DINRoundPro" panose="020B0504020101020102" pitchFamily="34" charset="0"/>
              </a:rPr>
              <a:t>Ausgangssituation</a:t>
            </a:r>
          </a:p>
        </p:txBody>
      </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968" y="4157021"/>
            <a:ext cx="253067" cy="289803"/>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249313" flipV="1">
            <a:off x="290476" y="3592092"/>
            <a:ext cx="415666" cy="369349"/>
          </a:xfrm>
          <a:prstGeom prst="rect">
            <a:avLst/>
          </a:prstGeom>
        </p:spPr>
      </p:pic>
      <p:sp>
        <p:nvSpPr>
          <p:cNvPr id="13" name="Textfeld 12"/>
          <p:cNvSpPr txBox="1"/>
          <p:nvPr/>
        </p:nvSpPr>
        <p:spPr>
          <a:xfrm>
            <a:off x="498308" y="3433576"/>
            <a:ext cx="1042667" cy="396577"/>
          </a:xfrm>
          <a:prstGeom prst="rect">
            <a:avLst/>
          </a:prstGeom>
          <a:noFill/>
        </p:spPr>
        <p:txBody>
          <a:bodyPr wrap="none" rtlCol="0">
            <a:spAutoFit/>
          </a:bodyPr>
          <a:lstStyle/>
          <a:p>
            <a:r>
              <a:rPr lang="de-DE" sz="1000" dirty="0">
                <a:solidFill>
                  <a:srgbClr val="003057"/>
                </a:solidFill>
                <a:latin typeface="DINRoundPro" panose="020B0504020101020102" pitchFamily="34" charset="0"/>
              </a:rPr>
              <a:t>Identifizierung </a:t>
            </a:r>
            <a:br>
              <a:rPr lang="de-DE" sz="1000" dirty="0">
                <a:solidFill>
                  <a:srgbClr val="003057"/>
                </a:solidFill>
                <a:latin typeface="DINRoundPro" panose="020B0504020101020102" pitchFamily="34" charset="0"/>
              </a:rPr>
            </a:br>
            <a:r>
              <a:rPr lang="de-DE" sz="1000" dirty="0">
                <a:solidFill>
                  <a:srgbClr val="003057"/>
                </a:solidFill>
                <a:latin typeface="DINRoundPro" panose="020B0504020101020102" pitchFamily="34" charset="0"/>
              </a:rPr>
              <a:t>des Problems</a:t>
            </a:r>
          </a:p>
        </p:txBody>
      </p:sp>
      <p:pic>
        <p:nvPicPr>
          <p:cNvPr id="14" name="Grafi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153" y="3930392"/>
            <a:ext cx="1443208" cy="767340"/>
          </a:xfrm>
          <a:prstGeom prst="rect">
            <a:avLst/>
          </a:prstGeom>
        </p:spPr>
      </p:pic>
      <p:sp>
        <p:nvSpPr>
          <p:cNvPr id="15" name="Textfeld 14"/>
          <p:cNvSpPr txBox="1"/>
          <p:nvPr/>
        </p:nvSpPr>
        <p:spPr>
          <a:xfrm>
            <a:off x="1641662" y="4189558"/>
            <a:ext cx="1553630" cy="246221"/>
          </a:xfrm>
          <a:prstGeom prst="rect">
            <a:avLst/>
          </a:prstGeom>
          <a:noFill/>
        </p:spPr>
        <p:txBody>
          <a:bodyPr wrap="none" rtlCol="0">
            <a:spAutoFit/>
          </a:bodyPr>
          <a:lstStyle/>
          <a:p>
            <a:r>
              <a:rPr lang="de-DE" sz="1000" b="1" dirty="0">
                <a:solidFill>
                  <a:srgbClr val="003057"/>
                </a:solidFill>
                <a:latin typeface="DINRoundPro" panose="020B0504020101020102" pitchFamily="34" charset="0"/>
              </a:rPr>
              <a:t>Problemdifferenzierung</a:t>
            </a:r>
          </a:p>
        </p:txBody>
      </p:sp>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8163" y="4157176"/>
            <a:ext cx="253067" cy="289803"/>
          </a:xfrm>
          <a:prstGeom prst="rect">
            <a:avLst/>
          </a:prstGeom>
        </p:spPr>
      </p:pic>
      <p:sp>
        <p:nvSpPr>
          <p:cNvPr id="17" name="Textfeld 16"/>
          <p:cNvSpPr txBox="1"/>
          <p:nvPr/>
        </p:nvSpPr>
        <p:spPr>
          <a:xfrm>
            <a:off x="1569335" y="4819566"/>
            <a:ext cx="1455768" cy="211507"/>
          </a:xfrm>
          <a:prstGeom prst="rect">
            <a:avLst/>
          </a:prstGeom>
          <a:noFill/>
        </p:spPr>
        <p:txBody>
          <a:bodyPr wrap="none" rtlCol="0">
            <a:spAutoFit/>
          </a:bodyPr>
          <a:lstStyle/>
          <a:p>
            <a:r>
              <a:rPr lang="de-DE" sz="1000" dirty="0">
                <a:solidFill>
                  <a:srgbClr val="003057"/>
                </a:solidFill>
                <a:latin typeface="DINRoundPro" panose="020B0504020101020102" pitchFamily="34" charset="0"/>
              </a:rPr>
              <a:t>Definition von Unterfragen</a:t>
            </a:r>
          </a:p>
        </p:txBody>
      </p:sp>
      <p:pic>
        <p:nvPicPr>
          <p:cNvPr id="18" name="Grafi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54786">
            <a:off x="3040681" y="3795612"/>
            <a:ext cx="253067" cy="289803"/>
          </a:xfrm>
          <a:prstGeom prst="rect">
            <a:avLst/>
          </a:prstGeom>
        </p:spPr>
      </p:pic>
      <p:pic>
        <p:nvPicPr>
          <p:cNvPr id="19" name="Grafik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962432">
            <a:off x="3041901" y="4519992"/>
            <a:ext cx="253067" cy="289803"/>
          </a:xfrm>
          <a:prstGeom prst="rect">
            <a:avLst/>
          </a:prstGeom>
        </p:spPr>
      </p:pic>
      <p:pic>
        <p:nvPicPr>
          <p:cNvPr id="37" name="Grafik 3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2264326" flipH="1">
            <a:off x="1629115" y="4431856"/>
            <a:ext cx="336369" cy="298887"/>
          </a:xfrm>
          <a:prstGeom prst="rect">
            <a:avLst/>
          </a:prstGeom>
        </p:spPr>
      </p:pic>
      <p:grpSp>
        <p:nvGrpSpPr>
          <p:cNvPr id="42" name="Gruppieren 41"/>
          <p:cNvGrpSpPr/>
          <p:nvPr/>
        </p:nvGrpSpPr>
        <p:grpSpPr>
          <a:xfrm>
            <a:off x="801325" y="1981003"/>
            <a:ext cx="2105463" cy="1559686"/>
            <a:chOff x="9835283" y="2537498"/>
            <a:chExt cx="2262457" cy="1642528"/>
          </a:xfrm>
        </p:grpSpPr>
        <p:pic>
          <p:nvPicPr>
            <p:cNvPr id="11" name="Grafik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6399" y="2537498"/>
              <a:ext cx="1354219" cy="893309"/>
            </a:xfrm>
            <a:prstGeom prst="rect">
              <a:avLst/>
            </a:prstGeom>
          </p:spPr>
        </p:pic>
        <p:pic>
          <p:nvPicPr>
            <p:cNvPr id="12" name="Grafik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54725" y="3298676"/>
              <a:ext cx="812956" cy="502930"/>
            </a:xfrm>
            <a:prstGeom prst="rect">
              <a:avLst/>
            </a:prstGeom>
          </p:spPr>
        </p:pic>
        <p:sp>
          <p:nvSpPr>
            <p:cNvPr id="39" name="Textfeld 38"/>
            <p:cNvSpPr txBox="1"/>
            <p:nvPr/>
          </p:nvSpPr>
          <p:spPr>
            <a:xfrm>
              <a:off x="10513778" y="2738787"/>
              <a:ext cx="1107996" cy="307777"/>
            </a:xfrm>
            <a:prstGeom prst="rect">
              <a:avLst/>
            </a:prstGeom>
            <a:noFill/>
          </p:spPr>
          <p:txBody>
            <a:bodyPr wrap="none" rtlCol="0">
              <a:spAutoFit/>
            </a:bodyPr>
            <a:lstStyle/>
            <a:p>
              <a:r>
                <a:rPr lang="de-DE" sz="1400" b="1" dirty="0" err="1">
                  <a:solidFill>
                    <a:srgbClr val="003057"/>
                  </a:solidFill>
                  <a:latin typeface="DINRoundPro" panose="020B0504020101020102" pitchFamily="34" charset="0"/>
                </a:rPr>
                <a:t>Storytelling</a:t>
              </a:r>
              <a:endParaRPr lang="de-DE" sz="1400" b="1" dirty="0">
                <a:solidFill>
                  <a:srgbClr val="003057"/>
                </a:solidFill>
                <a:latin typeface="DINRoundPro" panose="020B0504020101020102" pitchFamily="34" charset="0"/>
              </a:endParaRPr>
            </a:p>
          </p:txBody>
        </p:sp>
        <p:pic>
          <p:nvPicPr>
            <p:cNvPr id="8" name="Grafik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35283" y="2648660"/>
              <a:ext cx="812531" cy="1206918"/>
            </a:xfrm>
            <a:prstGeom prst="rect">
              <a:avLst/>
            </a:prstGeom>
          </p:spPr>
        </p:pic>
        <p:sp>
          <p:nvSpPr>
            <p:cNvPr id="41" name="Textfeld 40"/>
            <p:cNvSpPr txBox="1"/>
            <p:nvPr/>
          </p:nvSpPr>
          <p:spPr>
            <a:xfrm>
              <a:off x="11111573" y="3872249"/>
              <a:ext cx="986167" cy="307777"/>
            </a:xfrm>
            <a:prstGeom prst="rect">
              <a:avLst/>
            </a:prstGeom>
            <a:noFill/>
          </p:spPr>
          <p:txBody>
            <a:bodyPr wrap="none" rtlCol="0">
              <a:spAutoFit/>
            </a:bodyPr>
            <a:lstStyle/>
            <a:p>
              <a:r>
                <a:rPr lang="de-DE" sz="1400" b="1" dirty="0">
                  <a:solidFill>
                    <a:srgbClr val="003057"/>
                  </a:solidFill>
                  <a:latin typeface="DINRoundPro" panose="020B0504020101020102" pitchFamily="34" charset="0"/>
                </a:rPr>
                <a:t>Workbook</a:t>
              </a:r>
            </a:p>
          </p:txBody>
        </p:sp>
        <p:pic>
          <p:nvPicPr>
            <p:cNvPr id="40" name="Grafik 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V="1">
              <a:off x="11433289" y="3459587"/>
              <a:ext cx="468784" cy="412662"/>
            </a:xfrm>
            <a:prstGeom prst="rect">
              <a:avLst/>
            </a:prstGeom>
          </p:spPr>
        </p:pic>
      </p:grpSp>
      <p:pic>
        <p:nvPicPr>
          <p:cNvPr id="43" name="Grafik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686" y="3447886"/>
            <a:ext cx="920110" cy="489213"/>
          </a:xfrm>
          <a:prstGeom prst="rect">
            <a:avLst/>
          </a:prstGeom>
        </p:spPr>
      </p:pic>
      <p:sp>
        <p:nvSpPr>
          <p:cNvPr id="26" name="Textfeld 25"/>
          <p:cNvSpPr txBox="1"/>
          <p:nvPr/>
        </p:nvSpPr>
        <p:spPr>
          <a:xfrm>
            <a:off x="3323431" y="3583899"/>
            <a:ext cx="730088" cy="224727"/>
          </a:xfrm>
          <a:prstGeom prst="rect">
            <a:avLst/>
          </a:prstGeom>
          <a:noFill/>
        </p:spPr>
        <p:txBody>
          <a:bodyPr wrap="none" rtlCol="0">
            <a:spAutoFit/>
          </a:bodyPr>
          <a:lstStyle/>
          <a:p>
            <a:r>
              <a:rPr lang="de-DE" sz="1100" dirty="0">
                <a:solidFill>
                  <a:srgbClr val="003057"/>
                </a:solidFill>
                <a:latin typeface="DINRoundPro" panose="020B0504020101020102" pitchFamily="34" charset="0"/>
              </a:rPr>
              <a:t>Problem A</a:t>
            </a:r>
          </a:p>
        </p:txBody>
      </p:sp>
      <p:pic>
        <p:nvPicPr>
          <p:cNvPr id="44" name="Grafik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864" y="4005227"/>
            <a:ext cx="920110" cy="489213"/>
          </a:xfrm>
          <a:prstGeom prst="rect">
            <a:avLst/>
          </a:prstGeom>
        </p:spPr>
      </p:pic>
      <p:sp>
        <p:nvSpPr>
          <p:cNvPr id="45" name="Textfeld 44"/>
          <p:cNvSpPr txBox="1"/>
          <p:nvPr/>
        </p:nvSpPr>
        <p:spPr>
          <a:xfrm>
            <a:off x="3565228" y="4141240"/>
            <a:ext cx="736972" cy="224727"/>
          </a:xfrm>
          <a:prstGeom prst="rect">
            <a:avLst/>
          </a:prstGeom>
          <a:noFill/>
        </p:spPr>
        <p:txBody>
          <a:bodyPr wrap="none" rtlCol="0">
            <a:spAutoFit/>
          </a:bodyPr>
          <a:lstStyle/>
          <a:p>
            <a:r>
              <a:rPr lang="de-DE" sz="1100" dirty="0">
                <a:solidFill>
                  <a:srgbClr val="003057"/>
                </a:solidFill>
                <a:latin typeface="DINRoundPro" panose="020B0504020101020102" pitchFamily="34" charset="0"/>
              </a:rPr>
              <a:t>Problem B</a:t>
            </a:r>
          </a:p>
        </p:txBody>
      </p:sp>
      <p:pic>
        <p:nvPicPr>
          <p:cNvPr id="46" name="Grafik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525" y="4583602"/>
            <a:ext cx="920110" cy="489213"/>
          </a:xfrm>
          <a:prstGeom prst="rect">
            <a:avLst/>
          </a:prstGeom>
        </p:spPr>
      </p:pic>
      <p:sp>
        <p:nvSpPr>
          <p:cNvPr id="47" name="Textfeld 46"/>
          <p:cNvSpPr txBox="1"/>
          <p:nvPr/>
        </p:nvSpPr>
        <p:spPr>
          <a:xfrm>
            <a:off x="3373889" y="4719615"/>
            <a:ext cx="732842" cy="224727"/>
          </a:xfrm>
          <a:prstGeom prst="rect">
            <a:avLst/>
          </a:prstGeom>
          <a:noFill/>
        </p:spPr>
        <p:txBody>
          <a:bodyPr wrap="none" rtlCol="0">
            <a:spAutoFit/>
          </a:bodyPr>
          <a:lstStyle/>
          <a:p>
            <a:r>
              <a:rPr lang="de-DE" sz="1100" dirty="0">
                <a:solidFill>
                  <a:srgbClr val="003057"/>
                </a:solidFill>
                <a:latin typeface="DINRoundPro" panose="020B0504020101020102" pitchFamily="34" charset="0"/>
              </a:rPr>
              <a:t>Problem C</a:t>
            </a:r>
          </a:p>
        </p:txBody>
      </p:sp>
      <p:pic>
        <p:nvPicPr>
          <p:cNvPr id="48" name="Grafik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837" y="4745890"/>
            <a:ext cx="920110" cy="489213"/>
          </a:xfrm>
          <a:prstGeom prst="rect">
            <a:avLst/>
          </a:prstGeom>
        </p:spPr>
      </p:pic>
      <p:sp>
        <p:nvSpPr>
          <p:cNvPr id="49" name="Textfeld 48"/>
          <p:cNvSpPr txBox="1"/>
          <p:nvPr/>
        </p:nvSpPr>
        <p:spPr>
          <a:xfrm>
            <a:off x="4460101" y="4874283"/>
            <a:ext cx="796184" cy="224727"/>
          </a:xfrm>
          <a:prstGeom prst="rect">
            <a:avLst/>
          </a:prstGeom>
          <a:noFill/>
        </p:spPr>
        <p:txBody>
          <a:bodyPr wrap="none" rtlCol="0">
            <a:spAutoFit/>
          </a:bodyPr>
          <a:lstStyle/>
          <a:p>
            <a:r>
              <a:rPr lang="de-DE" sz="1100" dirty="0">
                <a:solidFill>
                  <a:srgbClr val="003057"/>
                </a:solidFill>
                <a:latin typeface="DINRoundPro" panose="020B0504020101020102" pitchFamily="34" charset="0"/>
              </a:rPr>
              <a:t>Problem C1</a:t>
            </a:r>
          </a:p>
        </p:txBody>
      </p:sp>
      <p:pic>
        <p:nvPicPr>
          <p:cNvPr id="50" name="Grafik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536" y="5264410"/>
            <a:ext cx="920110" cy="489213"/>
          </a:xfrm>
          <a:prstGeom prst="rect">
            <a:avLst/>
          </a:prstGeom>
        </p:spPr>
      </p:pic>
      <p:sp>
        <p:nvSpPr>
          <p:cNvPr id="51" name="Textfeld 50"/>
          <p:cNvSpPr txBox="1"/>
          <p:nvPr/>
        </p:nvSpPr>
        <p:spPr>
          <a:xfrm>
            <a:off x="3697800" y="5392803"/>
            <a:ext cx="796184" cy="224727"/>
          </a:xfrm>
          <a:prstGeom prst="rect">
            <a:avLst/>
          </a:prstGeom>
          <a:noFill/>
        </p:spPr>
        <p:txBody>
          <a:bodyPr wrap="none" rtlCol="0">
            <a:spAutoFit/>
          </a:bodyPr>
          <a:lstStyle/>
          <a:p>
            <a:r>
              <a:rPr lang="de-DE" sz="1100" dirty="0">
                <a:solidFill>
                  <a:srgbClr val="003057"/>
                </a:solidFill>
                <a:latin typeface="DINRoundPro" panose="020B0504020101020102" pitchFamily="34" charset="0"/>
              </a:rPr>
              <a:t>Problem C2</a:t>
            </a:r>
          </a:p>
        </p:txBody>
      </p:sp>
      <p:pic>
        <p:nvPicPr>
          <p:cNvPr id="52" name="Grafik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796" y="2910948"/>
            <a:ext cx="920110" cy="489213"/>
          </a:xfrm>
          <a:prstGeom prst="rect">
            <a:avLst/>
          </a:prstGeom>
        </p:spPr>
      </p:pic>
      <p:sp>
        <p:nvSpPr>
          <p:cNvPr id="53" name="Textfeld 52"/>
          <p:cNvSpPr txBox="1"/>
          <p:nvPr/>
        </p:nvSpPr>
        <p:spPr>
          <a:xfrm>
            <a:off x="4213060" y="3039340"/>
            <a:ext cx="793430" cy="224727"/>
          </a:xfrm>
          <a:prstGeom prst="rect">
            <a:avLst/>
          </a:prstGeom>
          <a:noFill/>
        </p:spPr>
        <p:txBody>
          <a:bodyPr wrap="none" rtlCol="0">
            <a:spAutoFit/>
          </a:bodyPr>
          <a:lstStyle/>
          <a:p>
            <a:r>
              <a:rPr lang="de-DE" sz="1100" dirty="0">
                <a:solidFill>
                  <a:srgbClr val="003057"/>
                </a:solidFill>
                <a:latin typeface="DINRoundPro" panose="020B0504020101020102" pitchFamily="34" charset="0"/>
              </a:rPr>
              <a:t>Problem A1</a:t>
            </a:r>
          </a:p>
        </p:txBody>
      </p:sp>
      <p:pic>
        <p:nvPicPr>
          <p:cNvPr id="54" name="Grafik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410" y="3504159"/>
            <a:ext cx="920110" cy="489213"/>
          </a:xfrm>
          <a:prstGeom prst="rect">
            <a:avLst/>
          </a:prstGeom>
        </p:spPr>
      </p:pic>
      <p:sp>
        <p:nvSpPr>
          <p:cNvPr id="55" name="Textfeld 54"/>
          <p:cNvSpPr txBox="1"/>
          <p:nvPr/>
        </p:nvSpPr>
        <p:spPr>
          <a:xfrm>
            <a:off x="4438674" y="3632552"/>
            <a:ext cx="793430" cy="224727"/>
          </a:xfrm>
          <a:prstGeom prst="rect">
            <a:avLst/>
          </a:prstGeom>
          <a:noFill/>
        </p:spPr>
        <p:txBody>
          <a:bodyPr wrap="none" rtlCol="0">
            <a:spAutoFit/>
          </a:bodyPr>
          <a:lstStyle/>
          <a:p>
            <a:r>
              <a:rPr lang="de-DE" sz="1100" dirty="0">
                <a:solidFill>
                  <a:srgbClr val="003057"/>
                </a:solidFill>
                <a:latin typeface="DINRoundPro" panose="020B0504020101020102" pitchFamily="34" charset="0"/>
              </a:rPr>
              <a:t>Problem A2</a:t>
            </a:r>
          </a:p>
        </p:txBody>
      </p:sp>
      <p:pic>
        <p:nvPicPr>
          <p:cNvPr id="56" name="Grafik 5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33454" y="3649489"/>
            <a:ext cx="145352" cy="166452"/>
          </a:xfrm>
          <a:prstGeom prst="rect">
            <a:avLst/>
          </a:prstGeom>
        </p:spPr>
      </p:pic>
      <p:pic>
        <p:nvPicPr>
          <p:cNvPr id="57" name="Grafik 5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8568985">
            <a:off x="4103867" y="3335994"/>
            <a:ext cx="145352" cy="166452"/>
          </a:xfrm>
          <a:prstGeom prst="rect">
            <a:avLst/>
          </a:prstGeom>
        </p:spPr>
      </p:pic>
      <p:pic>
        <p:nvPicPr>
          <p:cNvPr id="58" name="Grafik 5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4356815">
            <a:off x="3892281" y="5081416"/>
            <a:ext cx="145352" cy="166452"/>
          </a:xfrm>
          <a:prstGeom prst="rect">
            <a:avLst/>
          </a:prstGeom>
        </p:spPr>
      </p:pic>
      <p:pic>
        <p:nvPicPr>
          <p:cNvPr id="59" name="Grafik 5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325800">
            <a:off x="4253603" y="4849434"/>
            <a:ext cx="145352" cy="166452"/>
          </a:xfrm>
          <a:prstGeom prst="rect">
            <a:avLst/>
          </a:prstGeom>
        </p:spPr>
      </p:pic>
      <p:grpSp>
        <p:nvGrpSpPr>
          <p:cNvPr id="65" name="Gruppieren 64"/>
          <p:cNvGrpSpPr/>
          <p:nvPr/>
        </p:nvGrpSpPr>
        <p:grpSpPr>
          <a:xfrm>
            <a:off x="5255657" y="4193994"/>
            <a:ext cx="1324457" cy="1592600"/>
            <a:chOff x="6957538" y="3404308"/>
            <a:chExt cx="1541832" cy="1853985"/>
          </a:xfrm>
        </p:grpSpPr>
        <p:pic>
          <p:nvPicPr>
            <p:cNvPr id="32" name="Grafik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968" y="3404308"/>
              <a:ext cx="1341671" cy="713353"/>
            </a:xfrm>
            <a:prstGeom prst="rect">
              <a:avLst/>
            </a:prstGeom>
          </p:spPr>
        </p:pic>
        <p:pic>
          <p:nvPicPr>
            <p:cNvPr id="34" name="Grafik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128459">
              <a:off x="6957538" y="3905313"/>
              <a:ext cx="212293" cy="243110"/>
            </a:xfrm>
            <a:prstGeom prst="rect">
              <a:avLst/>
            </a:prstGeom>
          </p:spPr>
        </p:pic>
        <p:sp>
          <p:nvSpPr>
            <p:cNvPr id="36" name="Textfeld 35"/>
            <p:cNvSpPr txBox="1"/>
            <p:nvPr/>
          </p:nvSpPr>
          <p:spPr>
            <a:xfrm>
              <a:off x="7362218" y="3599823"/>
              <a:ext cx="784133" cy="304547"/>
            </a:xfrm>
            <a:prstGeom prst="rect">
              <a:avLst/>
            </a:prstGeom>
            <a:noFill/>
          </p:spPr>
          <p:txBody>
            <a:bodyPr wrap="none" rtlCol="0">
              <a:spAutoFit/>
            </a:bodyPr>
            <a:lstStyle/>
            <a:p>
              <a:r>
                <a:rPr lang="de-DE" sz="1100" b="1" dirty="0">
                  <a:solidFill>
                    <a:srgbClr val="003057"/>
                  </a:solidFill>
                  <a:latin typeface="DINRoundPro" panose="020B0504020101020102" pitchFamily="34" charset="0"/>
                </a:rPr>
                <a:t>Analyse</a:t>
              </a:r>
            </a:p>
          </p:txBody>
        </p:sp>
        <p:pic>
          <p:nvPicPr>
            <p:cNvPr id="61" name="Grafik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699" y="4544940"/>
              <a:ext cx="1341671" cy="713353"/>
            </a:xfrm>
            <a:prstGeom prst="rect">
              <a:avLst/>
            </a:prstGeom>
          </p:spPr>
        </p:pic>
        <p:sp>
          <p:nvSpPr>
            <p:cNvPr id="62" name="Textfeld 61"/>
            <p:cNvSpPr txBox="1"/>
            <p:nvPr/>
          </p:nvSpPr>
          <p:spPr>
            <a:xfrm>
              <a:off x="7220722" y="4747144"/>
              <a:ext cx="1278648" cy="304547"/>
            </a:xfrm>
            <a:prstGeom prst="rect">
              <a:avLst/>
            </a:prstGeom>
            <a:noFill/>
          </p:spPr>
          <p:txBody>
            <a:bodyPr wrap="none" rtlCol="0">
              <a:spAutoFit/>
            </a:bodyPr>
            <a:lstStyle/>
            <a:p>
              <a:r>
                <a:rPr lang="de-DE" sz="1100" b="1" dirty="0">
                  <a:solidFill>
                    <a:srgbClr val="003057"/>
                  </a:solidFill>
                  <a:latin typeface="DINRoundPro" panose="020B0504020101020102" pitchFamily="34" charset="0"/>
                </a:rPr>
                <a:t>Selbststudium</a:t>
              </a:r>
            </a:p>
          </p:txBody>
        </p:sp>
        <p:pic>
          <p:nvPicPr>
            <p:cNvPr id="63" name="Grafik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708798" y="4209398"/>
              <a:ext cx="212293" cy="243110"/>
            </a:xfrm>
            <a:prstGeom prst="rect">
              <a:avLst/>
            </a:prstGeom>
          </p:spPr>
        </p:pic>
        <p:pic>
          <p:nvPicPr>
            <p:cNvPr id="64" name="Grafik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932323">
              <a:off x="6960441" y="4556374"/>
              <a:ext cx="212293" cy="243110"/>
            </a:xfrm>
            <a:prstGeom prst="rect">
              <a:avLst/>
            </a:prstGeom>
          </p:spPr>
        </p:pic>
      </p:grpSp>
      <p:pic>
        <p:nvPicPr>
          <p:cNvPr id="114" name="Grafik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129" y="3883393"/>
            <a:ext cx="1341882" cy="713466"/>
          </a:xfrm>
          <a:prstGeom prst="rect">
            <a:avLst/>
          </a:prstGeom>
        </p:spPr>
      </p:pic>
      <p:sp>
        <p:nvSpPr>
          <p:cNvPr id="115" name="Textfeld 114"/>
          <p:cNvSpPr txBox="1"/>
          <p:nvPr/>
        </p:nvSpPr>
        <p:spPr>
          <a:xfrm>
            <a:off x="7528165" y="4109690"/>
            <a:ext cx="622681" cy="224727"/>
          </a:xfrm>
          <a:prstGeom prst="rect">
            <a:avLst/>
          </a:prstGeom>
          <a:noFill/>
        </p:spPr>
        <p:txBody>
          <a:bodyPr wrap="none" rtlCol="0">
            <a:spAutoFit/>
          </a:bodyPr>
          <a:lstStyle/>
          <a:p>
            <a:r>
              <a:rPr lang="de-DE" sz="1100" b="1" dirty="0">
                <a:solidFill>
                  <a:srgbClr val="003057"/>
                </a:solidFill>
                <a:latin typeface="DINRoundPro" panose="020B0504020101020102" pitchFamily="34" charset="0"/>
              </a:rPr>
              <a:t>Transfer</a:t>
            </a:r>
          </a:p>
        </p:txBody>
      </p:sp>
      <p:pic>
        <p:nvPicPr>
          <p:cNvPr id="117" name="Grafik 1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4853" y="3856928"/>
            <a:ext cx="1352361" cy="719038"/>
          </a:xfrm>
          <a:prstGeom prst="rect">
            <a:avLst/>
          </a:prstGeom>
        </p:spPr>
      </p:pic>
      <p:sp>
        <p:nvSpPr>
          <p:cNvPr id="118" name="Textfeld 117"/>
          <p:cNvSpPr txBox="1"/>
          <p:nvPr/>
        </p:nvSpPr>
        <p:spPr>
          <a:xfrm>
            <a:off x="9276829" y="4096188"/>
            <a:ext cx="724580" cy="224727"/>
          </a:xfrm>
          <a:prstGeom prst="rect">
            <a:avLst/>
          </a:prstGeom>
          <a:noFill/>
        </p:spPr>
        <p:txBody>
          <a:bodyPr wrap="none" rtlCol="0">
            <a:spAutoFit/>
          </a:bodyPr>
          <a:lstStyle/>
          <a:p>
            <a:r>
              <a:rPr lang="de-DE" sz="1100" b="1" dirty="0">
                <a:solidFill>
                  <a:srgbClr val="003057"/>
                </a:solidFill>
                <a:latin typeface="DINRoundPro" panose="020B0504020101020102" pitchFamily="34" charset="0"/>
              </a:rPr>
              <a:t>Austausch</a:t>
            </a:r>
          </a:p>
        </p:txBody>
      </p:sp>
      <p:pic>
        <p:nvPicPr>
          <p:cNvPr id="120" name="Grafik 1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1283" y="3835087"/>
            <a:ext cx="1336328" cy="710513"/>
          </a:xfrm>
          <a:prstGeom prst="rect">
            <a:avLst/>
          </a:prstGeom>
        </p:spPr>
      </p:pic>
      <p:sp>
        <p:nvSpPr>
          <p:cNvPr id="121" name="Textfeld 120"/>
          <p:cNvSpPr txBox="1"/>
          <p:nvPr/>
        </p:nvSpPr>
        <p:spPr>
          <a:xfrm>
            <a:off x="11038911" y="4086553"/>
            <a:ext cx="792052" cy="224727"/>
          </a:xfrm>
          <a:prstGeom prst="rect">
            <a:avLst/>
          </a:prstGeom>
          <a:noFill/>
        </p:spPr>
        <p:txBody>
          <a:bodyPr wrap="none" rtlCol="0">
            <a:spAutoFit/>
          </a:bodyPr>
          <a:lstStyle/>
          <a:p>
            <a:r>
              <a:rPr lang="de-DE" sz="1100" b="1" dirty="0">
                <a:solidFill>
                  <a:srgbClr val="003057"/>
                </a:solidFill>
                <a:latin typeface="DINRoundPro" panose="020B0504020101020102" pitchFamily="34" charset="0"/>
              </a:rPr>
              <a:t>Anwendung</a:t>
            </a:r>
          </a:p>
        </p:txBody>
      </p:sp>
      <p:pic>
        <p:nvPicPr>
          <p:cNvPr id="122" name="Grafik 1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2678" y="4056905"/>
            <a:ext cx="253067" cy="289803"/>
          </a:xfrm>
          <a:prstGeom prst="rect">
            <a:avLst/>
          </a:prstGeom>
        </p:spPr>
      </p:pic>
      <p:pic>
        <p:nvPicPr>
          <p:cNvPr id="123" name="Grafik 1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7715" y="4035836"/>
            <a:ext cx="253067" cy="289803"/>
          </a:xfrm>
          <a:prstGeom prst="rect">
            <a:avLst/>
          </a:prstGeom>
        </p:spPr>
      </p:pic>
      <p:pic>
        <p:nvPicPr>
          <p:cNvPr id="107" name="Grafik 1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777" y="3793495"/>
            <a:ext cx="410169" cy="884494"/>
          </a:xfrm>
          <a:prstGeom prst="rect">
            <a:avLst/>
          </a:prstGeom>
        </p:spPr>
      </p:pic>
    </p:spTree>
    <p:extLst>
      <p:ext uri="{BB962C8B-B14F-4D97-AF65-F5344CB8AC3E}">
        <p14:creationId xmlns:p14="http://schemas.microsoft.com/office/powerpoint/2010/main" val="29987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9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D0D3E98-3095-4DC1-A2F3-A65CE3639E6C}" type="datetime1">
              <a:rPr lang="de-DE" smtClean="0"/>
              <a:t>20.06.2022</a:t>
            </a:fld>
            <a:endParaRPr lang="de-DE" dirty="0"/>
          </a:p>
        </p:txBody>
      </p:sp>
      <p:sp>
        <p:nvSpPr>
          <p:cNvPr id="3" name="Fußzeilenplatzhalter 2"/>
          <p:cNvSpPr>
            <a:spLocks noGrp="1"/>
          </p:cNvSpPr>
          <p:nvPr>
            <p:ph type="ftr" sz="quarter" idx="11"/>
          </p:nvPr>
        </p:nvSpPr>
        <p:spPr/>
        <p:txBody>
          <a:bodyPr/>
          <a:lstStyle/>
          <a:p>
            <a:r>
              <a:rPr lang="de-DE"/>
              <a:t>Hochschuldidaktik im Digitalen Zeitalter – HD@DH.nrw</a:t>
            </a:r>
            <a:endParaRPr lang="de-DE" dirty="0"/>
          </a:p>
        </p:txBody>
      </p:sp>
      <p:sp>
        <p:nvSpPr>
          <p:cNvPr id="4" name="Foliennummernplatzhalter 3"/>
          <p:cNvSpPr>
            <a:spLocks noGrp="1"/>
          </p:cNvSpPr>
          <p:nvPr>
            <p:ph type="sldNum" sz="quarter" idx="12"/>
          </p:nvPr>
        </p:nvSpPr>
        <p:spPr/>
        <p:txBody>
          <a:bodyPr/>
          <a:lstStyle/>
          <a:p>
            <a:fld id="{A876AEA8-1CBD-4FE5-8F92-32FEE13610E2}" type="slidenum">
              <a:rPr lang="de-DE" smtClean="0"/>
              <a:t>13</a:t>
            </a:fld>
            <a:endParaRPr lang="de-DE"/>
          </a:p>
        </p:txBody>
      </p:sp>
      <p:sp>
        <p:nvSpPr>
          <p:cNvPr id="5" name="Titel 4"/>
          <p:cNvSpPr>
            <a:spLocks noGrp="1"/>
          </p:cNvSpPr>
          <p:nvPr>
            <p:ph type="title"/>
          </p:nvPr>
        </p:nvSpPr>
        <p:spPr/>
        <p:txBody>
          <a:bodyPr>
            <a:normAutofit fontScale="90000"/>
          </a:bodyPr>
          <a:lstStyle/>
          <a:p>
            <a:r>
              <a:rPr lang="de-DE" dirty="0"/>
              <a:t>Schema – Problemorientierter Lernpfad</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1" y="3959224"/>
            <a:ext cx="1295788" cy="688957"/>
          </a:xfrm>
          <a:prstGeom prst="rect">
            <a:avLst/>
          </a:prstGeom>
        </p:spPr>
      </p:pic>
      <p:sp>
        <p:nvSpPr>
          <p:cNvPr id="7" name="Textfeld 6"/>
          <p:cNvSpPr txBox="1"/>
          <p:nvPr/>
        </p:nvSpPr>
        <p:spPr>
          <a:xfrm>
            <a:off x="57870" y="4193994"/>
            <a:ext cx="1159713" cy="224727"/>
          </a:xfrm>
          <a:prstGeom prst="rect">
            <a:avLst/>
          </a:prstGeom>
          <a:noFill/>
        </p:spPr>
        <p:txBody>
          <a:bodyPr wrap="none" rtlCol="0">
            <a:spAutoFit/>
          </a:bodyPr>
          <a:lstStyle/>
          <a:p>
            <a:r>
              <a:rPr lang="de-DE" sz="1100" b="1" dirty="0">
                <a:solidFill>
                  <a:srgbClr val="003057"/>
                </a:solidFill>
                <a:latin typeface="DINRoundPro" panose="020B0504020101020102" pitchFamily="34" charset="0"/>
              </a:rPr>
              <a:t>Ausgangssituation</a:t>
            </a:r>
          </a:p>
        </p:txBody>
      </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968" y="4157021"/>
            <a:ext cx="253067" cy="289803"/>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249313" flipV="1">
            <a:off x="290476" y="3592092"/>
            <a:ext cx="415666" cy="369349"/>
          </a:xfrm>
          <a:prstGeom prst="rect">
            <a:avLst/>
          </a:prstGeom>
        </p:spPr>
      </p:pic>
      <p:sp>
        <p:nvSpPr>
          <p:cNvPr id="13" name="Textfeld 12"/>
          <p:cNvSpPr txBox="1"/>
          <p:nvPr/>
        </p:nvSpPr>
        <p:spPr>
          <a:xfrm>
            <a:off x="498308" y="3433576"/>
            <a:ext cx="1042667" cy="396577"/>
          </a:xfrm>
          <a:prstGeom prst="rect">
            <a:avLst/>
          </a:prstGeom>
          <a:noFill/>
        </p:spPr>
        <p:txBody>
          <a:bodyPr wrap="none" rtlCol="0">
            <a:spAutoFit/>
          </a:bodyPr>
          <a:lstStyle/>
          <a:p>
            <a:r>
              <a:rPr lang="de-DE" sz="1000" dirty="0">
                <a:solidFill>
                  <a:srgbClr val="003057"/>
                </a:solidFill>
                <a:latin typeface="DINRoundPro" panose="020B0504020101020102" pitchFamily="34" charset="0"/>
              </a:rPr>
              <a:t>Identifizierung </a:t>
            </a:r>
            <a:br>
              <a:rPr lang="de-DE" sz="1000" dirty="0">
                <a:solidFill>
                  <a:srgbClr val="003057"/>
                </a:solidFill>
                <a:latin typeface="DINRoundPro" panose="020B0504020101020102" pitchFamily="34" charset="0"/>
              </a:rPr>
            </a:br>
            <a:r>
              <a:rPr lang="de-DE" sz="1000" dirty="0">
                <a:solidFill>
                  <a:srgbClr val="003057"/>
                </a:solidFill>
                <a:latin typeface="DINRoundPro" panose="020B0504020101020102" pitchFamily="34" charset="0"/>
              </a:rPr>
              <a:t>des Problems</a:t>
            </a:r>
          </a:p>
        </p:txBody>
      </p:sp>
      <p:pic>
        <p:nvPicPr>
          <p:cNvPr id="14" name="Grafi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153" y="3930392"/>
            <a:ext cx="1443208" cy="767340"/>
          </a:xfrm>
          <a:prstGeom prst="rect">
            <a:avLst/>
          </a:prstGeom>
        </p:spPr>
      </p:pic>
      <p:sp>
        <p:nvSpPr>
          <p:cNvPr id="15" name="Textfeld 14"/>
          <p:cNvSpPr txBox="1"/>
          <p:nvPr/>
        </p:nvSpPr>
        <p:spPr>
          <a:xfrm>
            <a:off x="1641662" y="4189558"/>
            <a:ext cx="1553630" cy="246221"/>
          </a:xfrm>
          <a:prstGeom prst="rect">
            <a:avLst/>
          </a:prstGeom>
          <a:noFill/>
        </p:spPr>
        <p:txBody>
          <a:bodyPr wrap="none" rtlCol="0">
            <a:spAutoFit/>
          </a:bodyPr>
          <a:lstStyle/>
          <a:p>
            <a:r>
              <a:rPr lang="de-DE" sz="1000" b="1" dirty="0">
                <a:solidFill>
                  <a:srgbClr val="003057"/>
                </a:solidFill>
                <a:latin typeface="DINRoundPro" panose="020B0504020101020102" pitchFamily="34" charset="0"/>
              </a:rPr>
              <a:t>Problemdifferenzierung</a:t>
            </a:r>
          </a:p>
        </p:txBody>
      </p:sp>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8163" y="4157176"/>
            <a:ext cx="253067" cy="289803"/>
          </a:xfrm>
          <a:prstGeom prst="rect">
            <a:avLst/>
          </a:prstGeom>
        </p:spPr>
      </p:pic>
      <p:sp>
        <p:nvSpPr>
          <p:cNvPr id="17" name="Textfeld 16"/>
          <p:cNvSpPr txBox="1"/>
          <p:nvPr/>
        </p:nvSpPr>
        <p:spPr>
          <a:xfrm>
            <a:off x="1569335" y="4819566"/>
            <a:ext cx="1455768" cy="211507"/>
          </a:xfrm>
          <a:prstGeom prst="rect">
            <a:avLst/>
          </a:prstGeom>
          <a:noFill/>
        </p:spPr>
        <p:txBody>
          <a:bodyPr wrap="none" rtlCol="0">
            <a:spAutoFit/>
          </a:bodyPr>
          <a:lstStyle/>
          <a:p>
            <a:r>
              <a:rPr lang="de-DE" sz="1000" dirty="0">
                <a:solidFill>
                  <a:srgbClr val="003057"/>
                </a:solidFill>
                <a:latin typeface="DINRoundPro" panose="020B0504020101020102" pitchFamily="34" charset="0"/>
              </a:rPr>
              <a:t>Definition von Unterfragen</a:t>
            </a:r>
          </a:p>
        </p:txBody>
      </p:sp>
      <p:pic>
        <p:nvPicPr>
          <p:cNvPr id="18" name="Grafi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54786">
            <a:off x="3040681" y="3795612"/>
            <a:ext cx="253067" cy="289803"/>
          </a:xfrm>
          <a:prstGeom prst="rect">
            <a:avLst/>
          </a:prstGeom>
        </p:spPr>
      </p:pic>
      <p:pic>
        <p:nvPicPr>
          <p:cNvPr id="19" name="Grafik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962432">
            <a:off x="3041901" y="4519992"/>
            <a:ext cx="253067" cy="289803"/>
          </a:xfrm>
          <a:prstGeom prst="rect">
            <a:avLst/>
          </a:prstGeom>
        </p:spPr>
      </p:pic>
      <p:pic>
        <p:nvPicPr>
          <p:cNvPr id="33" name="Grafik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6446" y="3785019"/>
            <a:ext cx="410169" cy="884494"/>
          </a:xfrm>
          <a:prstGeom prst="rect">
            <a:avLst/>
          </a:prstGeom>
        </p:spPr>
      </p:pic>
      <p:pic>
        <p:nvPicPr>
          <p:cNvPr id="37" name="Grafik 3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2264326" flipH="1">
            <a:off x="1629115" y="4431856"/>
            <a:ext cx="336369" cy="298887"/>
          </a:xfrm>
          <a:prstGeom prst="rect">
            <a:avLst/>
          </a:prstGeom>
        </p:spPr>
      </p:pic>
      <p:pic>
        <p:nvPicPr>
          <p:cNvPr id="43" name="Grafik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686" y="3447886"/>
            <a:ext cx="920110" cy="489213"/>
          </a:xfrm>
          <a:prstGeom prst="rect">
            <a:avLst/>
          </a:prstGeom>
        </p:spPr>
      </p:pic>
      <p:sp>
        <p:nvSpPr>
          <p:cNvPr id="26" name="Textfeld 25"/>
          <p:cNvSpPr txBox="1"/>
          <p:nvPr/>
        </p:nvSpPr>
        <p:spPr>
          <a:xfrm>
            <a:off x="3323431" y="3583899"/>
            <a:ext cx="730088" cy="224727"/>
          </a:xfrm>
          <a:prstGeom prst="rect">
            <a:avLst/>
          </a:prstGeom>
          <a:noFill/>
        </p:spPr>
        <p:txBody>
          <a:bodyPr wrap="none" rtlCol="0">
            <a:spAutoFit/>
          </a:bodyPr>
          <a:lstStyle/>
          <a:p>
            <a:r>
              <a:rPr lang="de-DE" sz="1100" dirty="0">
                <a:solidFill>
                  <a:srgbClr val="003057"/>
                </a:solidFill>
                <a:latin typeface="DINRoundPro" panose="020B0504020101020102" pitchFamily="34" charset="0"/>
              </a:rPr>
              <a:t>Problem A</a:t>
            </a:r>
          </a:p>
        </p:txBody>
      </p:sp>
      <p:pic>
        <p:nvPicPr>
          <p:cNvPr id="44" name="Grafik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864" y="4005227"/>
            <a:ext cx="920110" cy="489213"/>
          </a:xfrm>
          <a:prstGeom prst="rect">
            <a:avLst/>
          </a:prstGeom>
        </p:spPr>
      </p:pic>
      <p:sp>
        <p:nvSpPr>
          <p:cNvPr id="45" name="Textfeld 44"/>
          <p:cNvSpPr txBox="1"/>
          <p:nvPr/>
        </p:nvSpPr>
        <p:spPr>
          <a:xfrm>
            <a:off x="3565228" y="4141240"/>
            <a:ext cx="736972" cy="224727"/>
          </a:xfrm>
          <a:prstGeom prst="rect">
            <a:avLst/>
          </a:prstGeom>
          <a:noFill/>
        </p:spPr>
        <p:txBody>
          <a:bodyPr wrap="none" rtlCol="0">
            <a:spAutoFit/>
          </a:bodyPr>
          <a:lstStyle/>
          <a:p>
            <a:r>
              <a:rPr lang="de-DE" sz="1100" dirty="0">
                <a:solidFill>
                  <a:srgbClr val="003057"/>
                </a:solidFill>
                <a:latin typeface="DINRoundPro" panose="020B0504020101020102" pitchFamily="34" charset="0"/>
              </a:rPr>
              <a:t>Problem B</a:t>
            </a:r>
          </a:p>
        </p:txBody>
      </p:sp>
      <p:pic>
        <p:nvPicPr>
          <p:cNvPr id="46" name="Grafik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525" y="4583602"/>
            <a:ext cx="920110" cy="489213"/>
          </a:xfrm>
          <a:prstGeom prst="rect">
            <a:avLst/>
          </a:prstGeom>
        </p:spPr>
      </p:pic>
      <p:sp>
        <p:nvSpPr>
          <p:cNvPr id="47" name="Textfeld 46"/>
          <p:cNvSpPr txBox="1"/>
          <p:nvPr/>
        </p:nvSpPr>
        <p:spPr>
          <a:xfrm>
            <a:off x="3373889" y="4719615"/>
            <a:ext cx="732842" cy="224727"/>
          </a:xfrm>
          <a:prstGeom prst="rect">
            <a:avLst/>
          </a:prstGeom>
          <a:noFill/>
        </p:spPr>
        <p:txBody>
          <a:bodyPr wrap="none" rtlCol="0">
            <a:spAutoFit/>
          </a:bodyPr>
          <a:lstStyle/>
          <a:p>
            <a:r>
              <a:rPr lang="de-DE" sz="1100" dirty="0">
                <a:solidFill>
                  <a:srgbClr val="003057"/>
                </a:solidFill>
                <a:latin typeface="DINRoundPro" panose="020B0504020101020102" pitchFamily="34" charset="0"/>
              </a:rPr>
              <a:t>Problem C</a:t>
            </a:r>
          </a:p>
        </p:txBody>
      </p:sp>
      <p:pic>
        <p:nvPicPr>
          <p:cNvPr id="48" name="Grafik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837" y="4745890"/>
            <a:ext cx="920110" cy="489213"/>
          </a:xfrm>
          <a:prstGeom prst="rect">
            <a:avLst/>
          </a:prstGeom>
        </p:spPr>
      </p:pic>
      <p:sp>
        <p:nvSpPr>
          <p:cNvPr id="49" name="Textfeld 48"/>
          <p:cNvSpPr txBox="1"/>
          <p:nvPr/>
        </p:nvSpPr>
        <p:spPr>
          <a:xfrm>
            <a:off x="4460101" y="4874283"/>
            <a:ext cx="796184" cy="224727"/>
          </a:xfrm>
          <a:prstGeom prst="rect">
            <a:avLst/>
          </a:prstGeom>
          <a:noFill/>
        </p:spPr>
        <p:txBody>
          <a:bodyPr wrap="none" rtlCol="0">
            <a:spAutoFit/>
          </a:bodyPr>
          <a:lstStyle/>
          <a:p>
            <a:r>
              <a:rPr lang="de-DE" sz="1100" dirty="0">
                <a:solidFill>
                  <a:srgbClr val="003057"/>
                </a:solidFill>
                <a:latin typeface="DINRoundPro" panose="020B0504020101020102" pitchFamily="34" charset="0"/>
              </a:rPr>
              <a:t>Problem C1</a:t>
            </a:r>
          </a:p>
        </p:txBody>
      </p:sp>
      <p:pic>
        <p:nvPicPr>
          <p:cNvPr id="50" name="Grafik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536" y="5264410"/>
            <a:ext cx="920110" cy="489213"/>
          </a:xfrm>
          <a:prstGeom prst="rect">
            <a:avLst/>
          </a:prstGeom>
        </p:spPr>
      </p:pic>
      <p:sp>
        <p:nvSpPr>
          <p:cNvPr id="51" name="Textfeld 50"/>
          <p:cNvSpPr txBox="1"/>
          <p:nvPr/>
        </p:nvSpPr>
        <p:spPr>
          <a:xfrm>
            <a:off x="3697800" y="5392803"/>
            <a:ext cx="796184" cy="224727"/>
          </a:xfrm>
          <a:prstGeom prst="rect">
            <a:avLst/>
          </a:prstGeom>
          <a:noFill/>
        </p:spPr>
        <p:txBody>
          <a:bodyPr wrap="none" rtlCol="0">
            <a:spAutoFit/>
          </a:bodyPr>
          <a:lstStyle/>
          <a:p>
            <a:r>
              <a:rPr lang="de-DE" sz="1100" dirty="0">
                <a:solidFill>
                  <a:srgbClr val="003057"/>
                </a:solidFill>
                <a:latin typeface="DINRoundPro" panose="020B0504020101020102" pitchFamily="34" charset="0"/>
              </a:rPr>
              <a:t>Problem C2</a:t>
            </a:r>
          </a:p>
        </p:txBody>
      </p:sp>
      <p:pic>
        <p:nvPicPr>
          <p:cNvPr id="52" name="Grafik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796" y="2910948"/>
            <a:ext cx="920110" cy="489213"/>
          </a:xfrm>
          <a:prstGeom prst="rect">
            <a:avLst/>
          </a:prstGeom>
        </p:spPr>
      </p:pic>
      <p:sp>
        <p:nvSpPr>
          <p:cNvPr id="53" name="Textfeld 52"/>
          <p:cNvSpPr txBox="1"/>
          <p:nvPr/>
        </p:nvSpPr>
        <p:spPr>
          <a:xfrm>
            <a:off x="4213060" y="3039340"/>
            <a:ext cx="793430" cy="224727"/>
          </a:xfrm>
          <a:prstGeom prst="rect">
            <a:avLst/>
          </a:prstGeom>
          <a:noFill/>
        </p:spPr>
        <p:txBody>
          <a:bodyPr wrap="none" rtlCol="0">
            <a:spAutoFit/>
          </a:bodyPr>
          <a:lstStyle/>
          <a:p>
            <a:r>
              <a:rPr lang="de-DE" sz="1100" dirty="0">
                <a:solidFill>
                  <a:srgbClr val="003057"/>
                </a:solidFill>
                <a:latin typeface="DINRoundPro" panose="020B0504020101020102" pitchFamily="34" charset="0"/>
              </a:rPr>
              <a:t>Problem A1</a:t>
            </a:r>
          </a:p>
        </p:txBody>
      </p:sp>
      <p:pic>
        <p:nvPicPr>
          <p:cNvPr id="54" name="Grafik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410" y="3504159"/>
            <a:ext cx="920110" cy="489213"/>
          </a:xfrm>
          <a:prstGeom prst="rect">
            <a:avLst/>
          </a:prstGeom>
        </p:spPr>
      </p:pic>
      <p:sp>
        <p:nvSpPr>
          <p:cNvPr id="55" name="Textfeld 54"/>
          <p:cNvSpPr txBox="1"/>
          <p:nvPr/>
        </p:nvSpPr>
        <p:spPr>
          <a:xfrm>
            <a:off x="4438674" y="3632552"/>
            <a:ext cx="793430" cy="224727"/>
          </a:xfrm>
          <a:prstGeom prst="rect">
            <a:avLst/>
          </a:prstGeom>
          <a:noFill/>
        </p:spPr>
        <p:txBody>
          <a:bodyPr wrap="none" rtlCol="0">
            <a:spAutoFit/>
          </a:bodyPr>
          <a:lstStyle/>
          <a:p>
            <a:r>
              <a:rPr lang="de-DE" sz="1100" dirty="0">
                <a:solidFill>
                  <a:srgbClr val="003057"/>
                </a:solidFill>
                <a:latin typeface="DINRoundPro" panose="020B0504020101020102" pitchFamily="34" charset="0"/>
              </a:rPr>
              <a:t>Problem A2</a:t>
            </a:r>
          </a:p>
        </p:txBody>
      </p:sp>
      <p:pic>
        <p:nvPicPr>
          <p:cNvPr id="56" name="Grafik 5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33454" y="3649489"/>
            <a:ext cx="145352" cy="166452"/>
          </a:xfrm>
          <a:prstGeom prst="rect">
            <a:avLst/>
          </a:prstGeom>
        </p:spPr>
      </p:pic>
      <p:pic>
        <p:nvPicPr>
          <p:cNvPr id="57" name="Grafik 5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8568985">
            <a:off x="4103867" y="3335994"/>
            <a:ext cx="145352" cy="166452"/>
          </a:xfrm>
          <a:prstGeom prst="rect">
            <a:avLst/>
          </a:prstGeom>
        </p:spPr>
      </p:pic>
      <p:pic>
        <p:nvPicPr>
          <p:cNvPr id="58" name="Grafik 5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4356815">
            <a:off x="3892281" y="5081416"/>
            <a:ext cx="145352" cy="166452"/>
          </a:xfrm>
          <a:prstGeom prst="rect">
            <a:avLst/>
          </a:prstGeom>
        </p:spPr>
      </p:pic>
      <p:pic>
        <p:nvPicPr>
          <p:cNvPr id="59" name="Grafik 5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325800">
            <a:off x="4253603" y="4849434"/>
            <a:ext cx="145352" cy="166452"/>
          </a:xfrm>
          <a:prstGeom prst="rect">
            <a:avLst/>
          </a:prstGeom>
        </p:spPr>
      </p:pic>
      <p:grpSp>
        <p:nvGrpSpPr>
          <p:cNvPr id="65" name="Gruppieren 64"/>
          <p:cNvGrpSpPr/>
          <p:nvPr/>
        </p:nvGrpSpPr>
        <p:grpSpPr>
          <a:xfrm>
            <a:off x="5255657" y="4193994"/>
            <a:ext cx="1324457" cy="1592600"/>
            <a:chOff x="6957538" y="3404308"/>
            <a:chExt cx="1541832" cy="1853985"/>
          </a:xfrm>
        </p:grpSpPr>
        <p:pic>
          <p:nvPicPr>
            <p:cNvPr id="32" name="Grafik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968" y="3404308"/>
              <a:ext cx="1341671" cy="713353"/>
            </a:xfrm>
            <a:prstGeom prst="rect">
              <a:avLst/>
            </a:prstGeom>
          </p:spPr>
        </p:pic>
        <p:pic>
          <p:nvPicPr>
            <p:cNvPr id="34" name="Grafik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128459">
              <a:off x="6957538" y="3905313"/>
              <a:ext cx="212293" cy="243110"/>
            </a:xfrm>
            <a:prstGeom prst="rect">
              <a:avLst/>
            </a:prstGeom>
          </p:spPr>
        </p:pic>
        <p:sp>
          <p:nvSpPr>
            <p:cNvPr id="36" name="Textfeld 35"/>
            <p:cNvSpPr txBox="1"/>
            <p:nvPr/>
          </p:nvSpPr>
          <p:spPr>
            <a:xfrm>
              <a:off x="7364119" y="3590399"/>
              <a:ext cx="784133" cy="304547"/>
            </a:xfrm>
            <a:prstGeom prst="rect">
              <a:avLst/>
            </a:prstGeom>
            <a:noFill/>
          </p:spPr>
          <p:txBody>
            <a:bodyPr wrap="none" rtlCol="0">
              <a:spAutoFit/>
            </a:bodyPr>
            <a:lstStyle/>
            <a:p>
              <a:r>
                <a:rPr lang="de-DE" sz="1100" b="1" dirty="0">
                  <a:solidFill>
                    <a:srgbClr val="003057"/>
                  </a:solidFill>
                  <a:latin typeface="DINRoundPro" panose="020B0504020101020102" pitchFamily="34" charset="0"/>
                </a:rPr>
                <a:t>Analyse</a:t>
              </a:r>
            </a:p>
          </p:txBody>
        </p:sp>
        <p:pic>
          <p:nvPicPr>
            <p:cNvPr id="61" name="Grafik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699" y="4544940"/>
              <a:ext cx="1341671" cy="713353"/>
            </a:xfrm>
            <a:prstGeom prst="rect">
              <a:avLst/>
            </a:prstGeom>
          </p:spPr>
        </p:pic>
        <p:sp>
          <p:nvSpPr>
            <p:cNvPr id="62" name="Textfeld 61"/>
            <p:cNvSpPr txBox="1"/>
            <p:nvPr/>
          </p:nvSpPr>
          <p:spPr>
            <a:xfrm>
              <a:off x="7212935" y="4743869"/>
              <a:ext cx="1278648" cy="304547"/>
            </a:xfrm>
            <a:prstGeom prst="rect">
              <a:avLst/>
            </a:prstGeom>
            <a:noFill/>
          </p:spPr>
          <p:txBody>
            <a:bodyPr wrap="none" rtlCol="0">
              <a:spAutoFit/>
            </a:bodyPr>
            <a:lstStyle/>
            <a:p>
              <a:r>
                <a:rPr lang="de-DE" sz="1100" b="1" dirty="0">
                  <a:solidFill>
                    <a:srgbClr val="003057"/>
                  </a:solidFill>
                  <a:latin typeface="DINRoundPro" panose="020B0504020101020102" pitchFamily="34" charset="0"/>
                </a:rPr>
                <a:t>Selbststudium</a:t>
              </a:r>
            </a:p>
          </p:txBody>
        </p:sp>
        <p:pic>
          <p:nvPicPr>
            <p:cNvPr id="63" name="Grafik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708798" y="4209398"/>
              <a:ext cx="212293" cy="243110"/>
            </a:xfrm>
            <a:prstGeom prst="rect">
              <a:avLst/>
            </a:prstGeom>
          </p:spPr>
        </p:pic>
        <p:pic>
          <p:nvPicPr>
            <p:cNvPr id="64" name="Grafik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932323">
              <a:off x="6960441" y="4556374"/>
              <a:ext cx="212293" cy="243110"/>
            </a:xfrm>
            <a:prstGeom prst="rect">
              <a:avLst/>
            </a:prstGeom>
          </p:spPr>
        </p:pic>
      </p:grpSp>
      <p:pic>
        <p:nvPicPr>
          <p:cNvPr id="114" name="Grafik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129" y="3883393"/>
            <a:ext cx="1341882" cy="713466"/>
          </a:xfrm>
          <a:prstGeom prst="rect">
            <a:avLst/>
          </a:prstGeom>
        </p:spPr>
      </p:pic>
      <p:sp>
        <p:nvSpPr>
          <p:cNvPr id="115" name="Textfeld 114"/>
          <p:cNvSpPr txBox="1"/>
          <p:nvPr/>
        </p:nvSpPr>
        <p:spPr>
          <a:xfrm>
            <a:off x="7528165" y="4109690"/>
            <a:ext cx="622681" cy="224727"/>
          </a:xfrm>
          <a:prstGeom prst="rect">
            <a:avLst/>
          </a:prstGeom>
          <a:noFill/>
        </p:spPr>
        <p:txBody>
          <a:bodyPr wrap="none" rtlCol="0">
            <a:spAutoFit/>
          </a:bodyPr>
          <a:lstStyle/>
          <a:p>
            <a:r>
              <a:rPr lang="de-DE" sz="1100" b="1" dirty="0">
                <a:solidFill>
                  <a:srgbClr val="003057"/>
                </a:solidFill>
                <a:latin typeface="DINRoundPro" panose="020B0504020101020102" pitchFamily="34" charset="0"/>
              </a:rPr>
              <a:t>Transfer</a:t>
            </a:r>
          </a:p>
        </p:txBody>
      </p:sp>
      <p:pic>
        <p:nvPicPr>
          <p:cNvPr id="117" name="Grafik 1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4853" y="3856928"/>
            <a:ext cx="1352361" cy="719038"/>
          </a:xfrm>
          <a:prstGeom prst="rect">
            <a:avLst/>
          </a:prstGeom>
        </p:spPr>
      </p:pic>
      <p:sp>
        <p:nvSpPr>
          <p:cNvPr id="118" name="Textfeld 117"/>
          <p:cNvSpPr txBox="1"/>
          <p:nvPr/>
        </p:nvSpPr>
        <p:spPr>
          <a:xfrm>
            <a:off x="9276829" y="4096188"/>
            <a:ext cx="724580" cy="224727"/>
          </a:xfrm>
          <a:prstGeom prst="rect">
            <a:avLst/>
          </a:prstGeom>
          <a:noFill/>
        </p:spPr>
        <p:txBody>
          <a:bodyPr wrap="none" rtlCol="0">
            <a:spAutoFit/>
          </a:bodyPr>
          <a:lstStyle/>
          <a:p>
            <a:r>
              <a:rPr lang="de-DE" sz="1100" b="1" dirty="0">
                <a:solidFill>
                  <a:srgbClr val="003057"/>
                </a:solidFill>
                <a:latin typeface="DINRoundPro" panose="020B0504020101020102" pitchFamily="34" charset="0"/>
              </a:rPr>
              <a:t>Austausch</a:t>
            </a:r>
          </a:p>
        </p:txBody>
      </p:sp>
      <p:pic>
        <p:nvPicPr>
          <p:cNvPr id="120" name="Grafik 1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1283" y="3835087"/>
            <a:ext cx="1336328" cy="710513"/>
          </a:xfrm>
          <a:prstGeom prst="rect">
            <a:avLst/>
          </a:prstGeom>
        </p:spPr>
      </p:pic>
      <p:sp>
        <p:nvSpPr>
          <p:cNvPr id="121" name="Textfeld 120"/>
          <p:cNvSpPr txBox="1"/>
          <p:nvPr/>
        </p:nvSpPr>
        <p:spPr>
          <a:xfrm>
            <a:off x="11038911" y="4086553"/>
            <a:ext cx="792052" cy="224727"/>
          </a:xfrm>
          <a:prstGeom prst="rect">
            <a:avLst/>
          </a:prstGeom>
          <a:noFill/>
        </p:spPr>
        <p:txBody>
          <a:bodyPr wrap="none" rtlCol="0">
            <a:spAutoFit/>
          </a:bodyPr>
          <a:lstStyle/>
          <a:p>
            <a:r>
              <a:rPr lang="de-DE" sz="1100" b="1" dirty="0">
                <a:solidFill>
                  <a:srgbClr val="003057"/>
                </a:solidFill>
                <a:latin typeface="DINRoundPro" panose="020B0504020101020102" pitchFamily="34" charset="0"/>
              </a:rPr>
              <a:t>Anwendung</a:t>
            </a:r>
          </a:p>
        </p:txBody>
      </p:sp>
      <p:pic>
        <p:nvPicPr>
          <p:cNvPr id="122" name="Grafik 1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2678" y="4056905"/>
            <a:ext cx="253067" cy="289803"/>
          </a:xfrm>
          <a:prstGeom prst="rect">
            <a:avLst/>
          </a:prstGeom>
        </p:spPr>
      </p:pic>
      <p:pic>
        <p:nvPicPr>
          <p:cNvPr id="123" name="Grafik 1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7715" y="4035836"/>
            <a:ext cx="253067" cy="289803"/>
          </a:xfrm>
          <a:prstGeom prst="rect">
            <a:avLst/>
          </a:prstGeom>
        </p:spPr>
      </p:pic>
      <p:grpSp>
        <p:nvGrpSpPr>
          <p:cNvPr id="181" name="Gruppieren 180"/>
          <p:cNvGrpSpPr/>
          <p:nvPr/>
        </p:nvGrpSpPr>
        <p:grpSpPr>
          <a:xfrm>
            <a:off x="4595532" y="4311280"/>
            <a:ext cx="995453" cy="648707"/>
            <a:chOff x="1581457" y="2090915"/>
            <a:chExt cx="1495777" cy="974753"/>
          </a:xfrm>
        </p:grpSpPr>
        <p:sp>
          <p:nvSpPr>
            <p:cNvPr id="182" name="Ellipse 181"/>
            <p:cNvSpPr/>
            <p:nvPr/>
          </p:nvSpPr>
          <p:spPr>
            <a:xfrm>
              <a:off x="1581457" y="2090915"/>
              <a:ext cx="1487055" cy="916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3" name="Ellipse 182"/>
            <p:cNvSpPr/>
            <p:nvPr/>
          </p:nvSpPr>
          <p:spPr>
            <a:xfrm>
              <a:off x="1590178" y="2090916"/>
              <a:ext cx="1487056" cy="916008"/>
            </a:xfrm>
            <a:prstGeom prst="ellipse">
              <a:avLst/>
            </a:prstGeom>
            <a:solidFill>
              <a:srgbClr val="EE5B7B">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84" name="Gruppieren 183"/>
            <p:cNvGrpSpPr/>
            <p:nvPr/>
          </p:nvGrpSpPr>
          <p:grpSpPr>
            <a:xfrm>
              <a:off x="1679439" y="2174173"/>
              <a:ext cx="1284876" cy="891495"/>
              <a:chOff x="1750027" y="2703790"/>
              <a:chExt cx="1284876" cy="891495"/>
            </a:xfrm>
          </p:grpSpPr>
          <p:pic>
            <p:nvPicPr>
              <p:cNvPr id="185" name="Grafik 18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750027" y="2703790"/>
                <a:ext cx="756544" cy="477564"/>
              </a:xfrm>
              <a:prstGeom prst="rect">
                <a:avLst/>
              </a:prstGeom>
            </p:spPr>
          </p:pic>
          <p:sp>
            <p:nvSpPr>
              <p:cNvPr id="186" name="Textfeld 185"/>
              <p:cNvSpPr txBox="1"/>
              <p:nvPr/>
            </p:nvSpPr>
            <p:spPr>
              <a:xfrm>
                <a:off x="1989051" y="3248435"/>
                <a:ext cx="1045852" cy="346850"/>
              </a:xfrm>
              <a:prstGeom prst="rect">
                <a:avLst/>
              </a:prstGeom>
              <a:noFill/>
            </p:spPr>
            <p:txBody>
              <a:bodyPr wrap="none" rtlCol="0">
                <a:spAutoFit/>
              </a:bodyPr>
              <a:lstStyle/>
              <a:p>
                <a:r>
                  <a:rPr lang="de-DE" sz="900" b="1" dirty="0">
                    <a:solidFill>
                      <a:srgbClr val="003057"/>
                    </a:solidFill>
                    <a:latin typeface="DINRoundPro" panose="020B0504020101020102" pitchFamily="34" charset="0"/>
                  </a:rPr>
                  <a:t>Workbook</a:t>
                </a:r>
              </a:p>
            </p:txBody>
          </p:sp>
          <p:pic>
            <p:nvPicPr>
              <p:cNvPr id="187" name="Grafik 18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V="1">
                <a:off x="2288444" y="2856586"/>
                <a:ext cx="436255" cy="391849"/>
              </a:xfrm>
              <a:prstGeom prst="rect">
                <a:avLst/>
              </a:prstGeom>
            </p:spPr>
          </p:pic>
        </p:grpSp>
      </p:grpSp>
      <p:grpSp>
        <p:nvGrpSpPr>
          <p:cNvPr id="188" name="Gruppieren 187"/>
          <p:cNvGrpSpPr/>
          <p:nvPr/>
        </p:nvGrpSpPr>
        <p:grpSpPr>
          <a:xfrm>
            <a:off x="5845871" y="3787072"/>
            <a:ext cx="995453" cy="648707"/>
            <a:chOff x="1581457" y="2090915"/>
            <a:chExt cx="1495777" cy="974753"/>
          </a:xfrm>
        </p:grpSpPr>
        <p:sp>
          <p:nvSpPr>
            <p:cNvPr id="189" name="Ellipse 188"/>
            <p:cNvSpPr/>
            <p:nvPr/>
          </p:nvSpPr>
          <p:spPr>
            <a:xfrm>
              <a:off x="1581457" y="2090915"/>
              <a:ext cx="1487055" cy="916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0" name="Ellipse 189"/>
            <p:cNvSpPr/>
            <p:nvPr/>
          </p:nvSpPr>
          <p:spPr>
            <a:xfrm>
              <a:off x="1590178" y="2090916"/>
              <a:ext cx="1487056" cy="916008"/>
            </a:xfrm>
            <a:prstGeom prst="ellipse">
              <a:avLst/>
            </a:prstGeom>
            <a:solidFill>
              <a:srgbClr val="EE5B7B">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1" name="Gruppieren 190"/>
            <p:cNvGrpSpPr/>
            <p:nvPr/>
          </p:nvGrpSpPr>
          <p:grpSpPr>
            <a:xfrm>
              <a:off x="1679439" y="2174173"/>
              <a:ext cx="1284876" cy="891495"/>
              <a:chOff x="1750027" y="2703790"/>
              <a:chExt cx="1284876" cy="891495"/>
            </a:xfrm>
          </p:grpSpPr>
          <p:pic>
            <p:nvPicPr>
              <p:cNvPr id="192" name="Grafik 19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750027" y="2703790"/>
                <a:ext cx="756544" cy="477564"/>
              </a:xfrm>
              <a:prstGeom prst="rect">
                <a:avLst/>
              </a:prstGeom>
            </p:spPr>
          </p:pic>
          <p:sp>
            <p:nvSpPr>
              <p:cNvPr id="193" name="Textfeld 192"/>
              <p:cNvSpPr txBox="1"/>
              <p:nvPr/>
            </p:nvSpPr>
            <p:spPr>
              <a:xfrm>
                <a:off x="1989051" y="3248435"/>
                <a:ext cx="1045852" cy="346850"/>
              </a:xfrm>
              <a:prstGeom prst="rect">
                <a:avLst/>
              </a:prstGeom>
              <a:noFill/>
            </p:spPr>
            <p:txBody>
              <a:bodyPr wrap="none" rtlCol="0">
                <a:spAutoFit/>
              </a:bodyPr>
              <a:lstStyle/>
              <a:p>
                <a:r>
                  <a:rPr lang="de-DE" sz="900" b="1" dirty="0">
                    <a:solidFill>
                      <a:srgbClr val="003057"/>
                    </a:solidFill>
                    <a:latin typeface="DINRoundPro" panose="020B0504020101020102" pitchFamily="34" charset="0"/>
                  </a:rPr>
                  <a:t>Workbook</a:t>
                </a:r>
              </a:p>
            </p:txBody>
          </p:sp>
          <p:pic>
            <p:nvPicPr>
              <p:cNvPr id="194" name="Grafik 19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V="1">
                <a:off x="2288444" y="2856586"/>
                <a:ext cx="436255" cy="391849"/>
              </a:xfrm>
              <a:prstGeom prst="rect">
                <a:avLst/>
              </a:prstGeom>
            </p:spPr>
          </p:pic>
        </p:grpSp>
      </p:grpSp>
      <p:grpSp>
        <p:nvGrpSpPr>
          <p:cNvPr id="195" name="Gruppieren 194"/>
          <p:cNvGrpSpPr/>
          <p:nvPr/>
        </p:nvGrpSpPr>
        <p:grpSpPr>
          <a:xfrm>
            <a:off x="6024236" y="5554876"/>
            <a:ext cx="995453" cy="648707"/>
            <a:chOff x="1581457" y="2090915"/>
            <a:chExt cx="1495777" cy="974753"/>
          </a:xfrm>
        </p:grpSpPr>
        <p:sp>
          <p:nvSpPr>
            <p:cNvPr id="196" name="Ellipse 195"/>
            <p:cNvSpPr/>
            <p:nvPr/>
          </p:nvSpPr>
          <p:spPr>
            <a:xfrm>
              <a:off x="1581457" y="2090915"/>
              <a:ext cx="1487055" cy="916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7" name="Ellipse 196"/>
            <p:cNvSpPr/>
            <p:nvPr/>
          </p:nvSpPr>
          <p:spPr>
            <a:xfrm>
              <a:off x="1590178" y="2090916"/>
              <a:ext cx="1487056" cy="916008"/>
            </a:xfrm>
            <a:prstGeom prst="ellipse">
              <a:avLst/>
            </a:prstGeom>
            <a:solidFill>
              <a:srgbClr val="EE5B7B">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8" name="Gruppieren 197"/>
            <p:cNvGrpSpPr/>
            <p:nvPr/>
          </p:nvGrpSpPr>
          <p:grpSpPr>
            <a:xfrm>
              <a:off x="1679439" y="2174173"/>
              <a:ext cx="1284876" cy="891495"/>
              <a:chOff x="1750027" y="2703790"/>
              <a:chExt cx="1284876" cy="891495"/>
            </a:xfrm>
          </p:grpSpPr>
          <p:pic>
            <p:nvPicPr>
              <p:cNvPr id="199" name="Grafik 19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750027" y="2703790"/>
                <a:ext cx="756544" cy="477564"/>
              </a:xfrm>
              <a:prstGeom prst="rect">
                <a:avLst/>
              </a:prstGeom>
            </p:spPr>
          </p:pic>
          <p:sp>
            <p:nvSpPr>
              <p:cNvPr id="200" name="Textfeld 199"/>
              <p:cNvSpPr txBox="1"/>
              <p:nvPr/>
            </p:nvSpPr>
            <p:spPr>
              <a:xfrm>
                <a:off x="1989051" y="3248435"/>
                <a:ext cx="1045852" cy="346850"/>
              </a:xfrm>
              <a:prstGeom prst="rect">
                <a:avLst/>
              </a:prstGeom>
              <a:noFill/>
            </p:spPr>
            <p:txBody>
              <a:bodyPr wrap="none" rtlCol="0">
                <a:spAutoFit/>
              </a:bodyPr>
              <a:lstStyle/>
              <a:p>
                <a:r>
                  <a:rPr lang="de-DE" sz="900" b="1" dirty="0">
                    <a:solidFill>
                      <a:srgbClr val="003057"/>
                    </a:solidFill>
                    <a:latin typeface="DINRoundPro" panose="020B0504020101020102" pitchFamily="34" charset="0"/>
                  </a:rPr>
                  <a:t>Workbook</a:t>
                </a:r>
              </a:p>
            </p:txBody>
          </p:sp>
          <p:pic>
            <p:nvPicPr>
              <p:cNvPr id="201" name="Grafik 20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V="1">
                <a:off x="2288444" y="2856586"/>
                <a:ext cx="436255" cy="391849"/>
              </a:xfrm>
              <a:prstGeom prst="rect">
                <a:avLst/>
              </a:prstGeom>
            </p:spPr>
          </p:pic>
        </p:grpSp>
      </p:grpSp>
      <p:grpSp>
        <p:nvGrpSpPr>
          <p:cNvPr id="202" name="Gruppieren 201"/>
          <p:cNvGrpSpPr/>
          <p:nvPr/>
        </p:nvGrpSpPr>
        <p:grpSpPr>
          <a:xfrm>
            <a:off x="7795960" y="4346708"/>
            <a:ext cx="995453" cy="648707"/>
            <a:chOff x="1581457" y="2090915"/>
            <a:chExt cx="1495777" cy="974753"/>
          </a:xfrm>
        </p:grpSpPr>
        <p:sp>
          <p:nvSpPr>
            <p:cNvPr id="203" name="Ellipse 202"/>
            <p:cNvSpPr/>
            <p:nvPr/>
          </p:nvSpPr>
          <p:spPr>
            <a:xfrm>
              <a:off x="1581457" y="2090915"/>
              <a:ext cx="1487055" cy="916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Ellipse 203"/>
            <p:cNvSpPr/>
            <p:nvPr/>
          </p:nvSpPr>
          <p:spPr>
            <a:xfrm>
              <a:off x="1590178" y="2090916"/>
              <a:ext cx="1487056" cy="916008"/>
            </a:xfrm>
            <a:prstGeom prst="ellipse">
              <a:avLst/>
            </a:prstGeom>
            <a:solidFill>
              <a:srgbClr val="EE5B7B">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5" name="Gruppieren 204"/>
            <p:cNvGrpSpPr/>
            <p:nvPr/>
          </p:nvGrpSpPr>
          <p:grpSpPr>
            <a:xfrm>
              <a:off x="1679439" y="2174173"/>
              <a:ext cx="1284876" cy="891495"/>
              <a:chOff x="1750027" y="2703790"/>
              <a:chExt cx="1284876" cy="891495"/>
            </a:xfrm>
          </p:grpSpPr>
          <p:pic>
            <p:nvPicPr>
              <p:cNvPr id="206" name="Grafik 20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750027" y="2703790"/>
                <a:ext cx="756544" cy="477564"/>
              </a:xfrm>
              <a:prstGeom prst="rect">
                <a:avLst/>
              </a:prstGeom>
            </p:spPr>
          </p:pic>
          <p:sp>
            <p:nvSpPr>
              <p:cNvPr id="207" name="Textfeld 206"/>
              <p:cNvSpPr txBox="1"/>
              <p:nvPr/>
            </p:nvSpPr>
            <p:spPr>
              <a:xfrm>
                <a:off x="1989051" y="3248435"/>
                <a:ext cx="1045852" cy="346850"/>
              </a:xfrm>
              <a:prstGeom prst="rect">
                <a:avLst/>
              </a:prstGeom>
              <a:noFill/>
            </p:spPr>
            <p:txBody>
              <a:bodyPr wrap="none" rtlCol="0">
                <a:spAutoFit/>
              </a:bodyPr>
              <a:lstStyle/>
              <a:p>
                <a:r>
                  <a:rPr lang="de-DE" sz="900" b="1" dirty="0">
                    <a:solidFill>
                      <a:srgbClr val="003057"/>
                    </a:solidFill>
                    <a:latin typeface="DINRoundPro" panose="020B0504020101020102" pitchFamily="34" charset="0"/>
                  </a:rPr>
                  <a:t>Workbook</a:t>
                </a:r>
              </a:p>
            </p:txBody>
          </p:sp>
          <p:pic>
            <p:nvPicPr>
              <p:cNvPr id="208" name="Grafik 20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V="1">
                <a:off x="2288444" y="2856586"/>
                <a:ext cx="436255" cy="391849"/>
              </a:xfrm>
              <a:prstGeom prst="rect">
                <a:avLst/>
              </a:prstGeom>
            </p:spPr>
          </p:pic>
        </p:grpSp>
      </p:grpSp>
      <p:grpSp>
        <p:nvGrpSpPr>
          <p:cNvPr id="209" name="Gruppieren 208"/>
          <p:cNvGrpSpPr/>
          <p:nvPr/>
        </p:nvGrpSpPr>
        <p:grpSpPr>
          <a:xfrm>
            <a:off x="9503682" y="4337939"/>
            <a:ext cx="995453" cy="648707"/>
            <a:chOff x="1581457" y="2090915"/>
            <a:chExt cx="1495777" cy="974753"/>
          </a:xfrm>
        </p:grpSpPr>
        <p:sp>
          <p:nvSpPr>
            <p:cNvPr id="210" name="Ellipse 209"/>
            <p:cNvSpPr/>
            <p:nvPr/>
          </p:nvSpPr>
          <p:spPr>
            <a:xfrm>
              <a:off x="1581457" y="2090915"/>
              <a:ext cx="1487055" cy="916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Ellipse 210"/>
            <p:cNvSpPr/>
            <p:nvPr/>
          </p:nvSpPr>
          <p:spPr>
            <a:xfrm>
              <a:off x="1590178" y="2090916"/>
              <a:ext cx="1487056" cy="916008"/>
            </a:xfrm>
            <a:prstGeom prst="ellipse">
              <a:avLst/>
            </a:prstGeom>
            <a:solidFill>
              <a:srgbClr val="EE5B7B">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2" name="Gruppieren 211"/>
            <p:cNvGrpSpPr/>
            <p:nvPr/>
          </p:nvGrpSpPr>
          <p:grpSpPr>
            <a:xfrm>
              <a:off x="1679439" y="2174173"/>
              <a:ext cx="1284876" cy="891495"/>
              <a:chOff x="1750027" y="2703790"/>
              <a:chExt cx="1284876" cy="891495"/>
            </a:xfrm>
          </p:grpSpPr>
          <p:pic>
            <p:nvPicPr>
              <p:cNvPr id="213" name="Grafik 21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750027" y="2703790"/>
                <a:ext cx="756544" cy="477564"/>
              </a:xfrm>
              <a:prstGeom prst="rect">
                <a:avLst/>
              </a:prstGeom>
            </p:spPr>
          </p:pic>
          <p:sp>
            <p:nvSpPr>
              <p:cNvPr id="214" name="Textfeld 213"/>
              <p:cNvSpPr txBox="1"/>
              <p:nvPr/>
            </p:nvSpPr>
            <p:spPr>
              <a:xfrm>
                <a:off x="1989051" y="3248435"/>
                <a:ext cx="1045852" cy="346850"/>
              </a:xfrm>
              <a:prstGeom prst="rect">
                <a:avLst/>
              </a:prstGeom>
              <a:noFill/>
            </p:spPr>
            <p:txBody>
              <a:bodyPr wrap="none" rtlCol="0">
                <a:spAutoFit/>
              </a:bodyPr>
              <a:lstStyle/>
              <a:p>
                <a:r>
                  <a:rPr lang="de-DE" sz="900" b="1" dirty="0">
                    <a:solidFill>
                      <a:srgbClr val="003057"/>
                    </a:solidFill>
                    <a:latin typeface="DINRoundPro" panose="020B0504020101020102" pitchFamily="34" charset="0"/>
                  </a:rPr>
                  <a:t>Workbook</a:t>
                </a:r>
              </a:p>
            </p:txBody>
          </p:sp>
          <p:pic>
            <p:nvPicPr>
              <p:cNvPr id="215" name="Grafik 21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V="1">
                <a:off x="2288444" y="2856586"/>
                <a:ext cx="436255" cy="391849"/>
              </a:xfrm>
              <a:prstGeom prst="rect">
                <a:avLst/>
              </a:prstGeom>
            </p:spPr>
          </p:pic>
        </p:grpSp>
      </p:grpSp>
      <p:grpSp>
        <p:nvGrpSpPr>
          <p:cNvPr id="216" name="Gruppieren 215"/>
          <p:cNvGrpSpPr/>
          <p:nvPr/>
        </p:nvGrpSpPr>
        <p:grpSpPr>
          <a:xfrm>
            <a:off x="10604842" y="3433576"/>
            <a:ext cx="995453" cy="648707"/>
            <a:chOff x="1581457" y="2090915"/>
            <a:chExt cx="1495777" cy="974753"/>
          </a:xfrm>
        </p:grpSpPr>
        <p:sp>
          <p:nvSpPr>
            <p:cNvPr id="217" name="Ellipse 216"/>
            <p:cNvSpPr/>
            <p:nvPr/>
          </p:nvSpPr>
          <p:spPr>
            <a:xfrm>
              <a:off x="1581457" y="2090915"/>
              <a:ext cx="1487055" cy="916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Ellipse 217"/>
            <p:cNvSpPr/>
            <p:nvPr/>
          </p:nvSpPr>
          <p:spPr>
            <a:xfrm>
              <a:off x="1590178" y="2090916"/>
              <a:ext cx="1487056" cy="916008"/>
            </a:xfrm>
            <a:prstGeom prst="ellipse">
              <a:avLst/>
            </a:prstGeom>
            <a:solidFill>
              <a:srgbClr val="EE5B7B">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9" name="Gruppieren 218"/>
            <p:cNvGrpSpPr/>
            <p:nvPr/>
          </p:nvGrpSpPr>
          <p:grpSpPr>
            <a:xfrm>
              <a:off x="1679439" y="2174173"/>
              <a:ext cx="1284876" cy="891495"/>
              <a:chOff x="1750027" y="2703790"/>
              <a:chExt cx="1284876" cy="891495"/>
            </a:xfrm>
          </p:grpSpPr>
          <p:pic>
            <p:nvPicPr>
              <p:cNvPr id="220" name="Grafik 219"/>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750027" y="2703790"/>
                <a:ext cx="756544" cy="477564"/>
              </a:xfrm>
              <a:prstGeom prst="rect">
                <a:avLst/>
              </a:prstGeom>
            </p:spPr>
          </p:pic>
          <p:sp>
            <p:nvSpPr>
              <p:cNvPr id="221" name="Textfeld 220"/>
              <p:cNvSpPr txBox="1"/>
              <p:nvPr/>
            </p:nvSpPr>
            <p:spPr>
              <a:xfrm>
                <a:off x="1989051" y="3248435"/>
                <a:ext cx="1045852" cy="346850"/>
              </a:xfrm>
              <a:prstGeom prst="rect">
                <a:avLst/>
              </a:prstGeom>
              <a:noFill/>
            </p:spPr>
            <p:txBody>
              <a:bodyPr wrap="none" rtlCol="0">
                <a:spAutoFit/>
              </a:bodyPr>
              <a:lstStyle/>
              <a:p>
                <a:r>
                  <a:rPr lang="de-DE" sz="900" b="1" dirty="0">
                    <a:solidFill>
                      <a:srgbClr val="003057"/>
                    </a:solidFill>
                    <a:latin typeface="DINRoundPro" panose="020B0504020101020102" pitchFamily="34" charset="0"/>
                  </a:rPr>
                  <a:t>Workbook</a:t>
                </a:r>
              </a:p>
            </p:txBody>
          </p:sp>
          <p:pic>
            <p:nvPicPr>
              <p:cNvPr id="222" name="Grafik 22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V="1">
                <a:off x="2288444" y="2856586"/>
                <a:ext cx="436255" cy="391849"/>
              </a:xfrm>
              <a:prstGeom prst="rect">
                <a:avLst/>
              </a:prstGeom>
            </p:spPr>
          </p:pic>
        </p:grpSp>
      </p:grpSp>
    </p:spTree>
    <p:extLst>
      <p:ext uri="{BB962C8B-B14F-4D97-AF65-F5344CB8AC3E}">
        <p14:creationId xmlns:p14="http://schemas.microsoft.com/office/powerpoint/2010/main" val="278825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D0D3E98-3095-4DC1-A2F3-A65CE3639E6C}" type="datetime1">
              <a:rPr lang="de-DE" smtClean="0"/>
              <a:t>20.06.2022</a:t>
            </a:fld>
            <a:endParaRPr lang="de-DE" dirty="0"/>
          </a:p>
        </p:txBody>
      </p:sp>
      <p:sp>
        <p:nvSpPr>
          <p:cNvPr id="3" name="Fußzeilenplatzhalter 2"/>
          <p:cNvSpPr>
            <a:spLocks noGrp="1"/>
          </p:cNvSpPr>
          <p:nvPr>
            <p:ph type="ftr" sz="quarter" idx="11"/>
          </p:nvPr>
        </p:nvSpPr>
        <p:spPr/>
        <p:txBody>
          <a:bodyPr/>
          <a:lstStyle/>
          <a:p>
            <a:r>
              <a:rPr lang="de-DE"/>
              <a:t>Hochschuldidaktik im Digitalen Zeitalter – HD@DH.nrw</a:t>
            </a:r>
            <a:endParaRPr lang="de-DE" dirty="0"/>
          </a:p>
        </p:txBody>
      </p:sp>
      <p:sp>
        <p:nvSpPr>
          <p:cNvPr id="4" name="Foliennummernplatzhalter 3"/>
          <p:cNvSpPr>
            <a:spLocks noGrp="1"/>
          </p:cNvSpPr>
          <p:nvPr>
            <p:ph type="sldNum" sz="quarter" idx="12"/>
          </p:nvPr>
        </p:nvSpPr>
        <p:spPr/>
        <p:txBody>
          <a:bodyPr/>
          <a:lstStyle/>
          <a:p>
            <a:fld id="{A876AEA8-1CBD-4FE5-8F92-32FEE13610E2}" type="slidenum">
              <a:rPr lang="de-DE" smtClean="0"/>
              <a:t>14</a:t>
            </a:fld>
            <a:endParaRPr lang="de-DE"/>
          </a:p>
        </p:txBody>
      </p:sp>
      <p:sp>
        <p:nvSpPr>
          <p:cNvPr id="5" name="Titel 4"/>
          <p:cNvSpPr>
            <a:spLocks noGrp="1"/>
          </p:cNvSpPr>
          <p:nvPr>
            <p:ph type="title"/>
          </p:nvPr>
        </p:nvSpPr>
        <p:spPr/>
        <p:txBody>
          <a:bodyPr/>
          <a:lstStyle/>
          <a:p>
            <a:r>
              <a:rPr lang="de-DE" dirty="0"/>
              <a:t>Entwicklung – Intuition?!</a:t>
            </a:r>
          </a:p>
        </p:txBody>
      </p:sp>
      <p:sp>
        <p:nvSpPr>
          <p:cNvPr id="6" name="Inhaltsplatzhalter 5"/>
          <p:cNvSpPr>
            <a:spLocks noGrp="1"/>
          </p:cNvSpPr>
          <p:nvPr>
            <p:ph idx="1"/>
          </p:nvPr>
        </p:nvSpPr>
        <p:spPr/>
        <p:txBody>
          <a:bodyPr/>
          <a:lstStyle/>
          <a:p>
            <a:endParaRPr lang="de-DE" dirty="0"/>
          </a:p>
        </p:txBody>
      </p:sp>
      <p:sp>
        <p:nvSpPr>
          <p:cNvPr id="8" name="Rechteck 7"/>
          <p:cNvSpPr/>
          <p:nvPr/>
        </p:nvSpPr>
        <p:spPr>
          <a:xfrm>
            <a:off x="1941755" y="1878510"/>
            <a:ext cx="7663164" cy="4458058"/>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Skizze Lernarchitektur"/>
          <p:cNvPicPr>
            <a:picLocks noChangeAspect="1"/>
          </p:cNvPicPr>
          <p:nvPr/>
        </p:nvPicPr>
        <p:blipFill rotWithShape="1">
          <a:blip r:embed="rId3">
            <a:extLst>
              <a:ext uri="{28A0092B-C50C-407E-A947-70E740481C1C}">
                <a14:useLocalDpi xmlns:a14="http://schemas.microsoft.com/office/drawing/2010/main" val="0"/>
              </a:ext>
            </a:extLst>
          </a:blip>
          <a:srcRect l="1161" r="1200" b="1999"/>
          <a:stretch/>
        </p:blipFill>
        <p:spPr>
          <a:xfrm>
            <a:off x="2173758" y="2149419"/>
            <a:ext cx="7199158" cy="4026596"/>
          </a:xfrm>
          <a:prstGeom prst="rect">
            <a:avLst/>
          </a:prstGeom>
          <a:ln w="19050">
            <a:solidFill>
              <a:srgbClr val="003057"/>
            </a:solidFill>
          </a:ln>
        </p:spPr>
      </p:pic>
      <p:sp>
        <p:nvSpPr>
          <p:cNvPr id="10" name="Ellipse 9"/>
          <p:cNvSpPr/>
          <p:nvPr/>
        </p:nvSpPr>
        <p:spPr>
          <a:xfrm>
            <a:off x="5693545" y="1935648"/>
            <a:ext cx="159584" cy="159584"/>
          </a:xfrm>
          <a:prstGeom prst="ellipse">
            <a:avLst/>
          </a:prstGeom>
          <a:solidFill>
            <a:srgbClr val="5D7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5600700" y="2039018"/>
            <a:ext cx="56214" cy="56214"/>
          </a:xfrm>
          <a:prstGeom prst="ellipse">
            <a:avLst/>
          </a:prstGeom>
          <a:solidFill>
            <a:srgbClr val="5D7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p:cNvSpPr/>
          <p:nvPr/>
        </p:nvSpPr>
        <p:spPr>
          <a:xfrm rot="13777367">
            <a:off x="8359945" y="3565066"/>
            <a:ext cx="959162" cy="584696"/>
          </a:xfrm>
          <a:prstGeom prst="rightArrow">
            <a:avLst>
              <a:gd name="adj1" fmla="val 30938"/>
              <a:gd name="adj2" fmla="val 110119"/>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2634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1941755" y="1878510"/>
            <a:ext cx="7663164" cy="4458058"/>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5693545" y="1935648"/>
            <a:ext cx="159584" cy="159584"/>
          </a:xfrm>
          <a:prstGeom prst="ellipse">
            <a:avLst/>
          </a:prstGeom>
          <a:solidFill>
            <a:srgbClr val="5D7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5600700" y="2039018"/>
            <a:ext cx="56214" cy="56214"/>
          </a:xfrm>
          <a:prstGeom prst="ellipse">
            <a:avLst/>
          </a:prstGeom>
          <a:solidFill>
            <a:srgbClr val="5D7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p:ph type="dt" sz="half" idx="10"/>
          </p:nvPr>
        </p:nvSpPr>
        <p:spPr/>
        <p:txBody>
          <a:bodyPr/>
          <a:lstStyle/>
          <a:p>
            <a:fld id="{FD0D3E98-3095-4DC1-A2F3-A65CE3639E6C}" type="datetime1">
              <a:rPr lang="de-DE" smtClean="0"/>
              <a:t>20.06.2022</a:t>
            </a:fld>
            <a:endParaRPr lang="de-DE" dirty="0"/>
          </a:p>
        </p:txBody>
      </p:sp>
      <p:sp>
        <p:nvSpPr>
          <p:cNvPr id="3" name="Fußzeilenplatzhalter 2"/>
          <p:cNvSpPr>
            <a:spLocks noGrp="1"/>
          </p:cNvSpPr>
          <p:nvPr>
            <p:ph type="ftr" sz="quarter" idx="11"/>
          </p:nvPr>
        </p:nvSpPr>
        <p:spPr/>
        <p:txBody>
          <a:bodyPr/>
          <a:lstStyle/>
          <a:p>
            <a:r>
              <a:rPr lang="de-DE"/>
              <a:t>Hochschuldidaktik im Digitalen Zeitalter – HD@DH.nrw</a:t>
            </a:r>
            <a:endParaRPr lang="de-DE" dirty="0"/>
          </a:p>
        </p:txBody>
      </p:sp>
      <p:sp>
        <p:nvSpPr>
          <p:cNvPr id="4" name="Foliennummernplatzhalter 3"/>
          <p:cNvSpPr>
            <a:spLocks noGrp="1"/>
          </p:cNvSpPr>
          <p:nvPr>
            <p:ph type="sldNum" sz="quarter" idx="12"/>
          </p:nvPr>
        </p:nvSpPr>
        <p:spPr/>
        <p:txBody>
          <a:bodyPr/>
          <a:lstStyle/>
          <a:p>
            <a:fld id="{A876AEA8-1CBD-4FE5-8F92-32FEE13610E2}" type="slidenum">
              <a:rPr lang="de-DE" smtClean="0"/>
              <a:t>15</a:t>
            </a:fld>
            <a:endParaRPr lang="de-DE"/>
          </a:p>
        </p:txBody>
      </p:sp>
      <p:sp>
        <p:nvSpPr>
          <p:cNvPr id="5" name="Titel 4"/>
          <p:cNvSpPr>
            <a:spLocks noGrp="1"/>
          </p:cNvSpPr>
          <p:nvPr>
            <p:ph type="title"/>
          </p:nvPr>
        </p:nvSpPr>
        <p:spPr/>
        <p:txBody>
          <a:bodyPr/>
          <a:lstStyle/>
          <a:p>
            <a:r>
              <a:rPr lang="de-DE" dirty="0"/>
              <a:t>Entwicklung – Immersion?!</a:t>
            </a:r>
          </a:p>
        </p:txBody>
      </p:sp>
      <p:pic>
        <p:nvPicPr>
          <p:cNvPr id="8" name="Skizze Lernarchitektur"/>
          <p:cNvPicPr>
            <a:picLocks noChangeAspect="1"/>
          </p:cNvPicPr>
          <p:nvPr/>
        </p:nvPicPr>
        <p:blipFill rotWithShape="1">
          <a:blip r:embed="rId3">
            <a:extLst>
              <a:ext uri="{28A0092B-C50C-407E-A947-70E740481C1C}">
                <a14:useLocalDpi xmlns:a14="http://schemas.microsoft.com/office/drawing/2010/main" val="0"/>
              </a:ext>
            </a:extLst>
          </a:blip>
          <a:srcRect l="1161" r="1200" b="1999"/>
          <a:stretch/>
        </p:blipFill>
        <p:spPr>
          <a:xfrm>
            <a:off x="2173758" y="2152370"/>
            <a:ext cx="7199158" cy="4026596"/>
          </a:xfrm>
          <a:prstGeom prst="rect">
            <a:avLst/>
          </a:prstGeom>
          <a:ln w="19050">
            <a:solidFill>
              <a:srgbClr val="003057"/>
            </a:solidFill>
          </a:ln>
        </p:spPr>
      </p:pic>
      <p:pic>
        <p:nvPicPr>
          <p:cNvPr id="9" name="Grafik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3758" y="2160052"/>
            <a:ext cx="7199158" cy="4018914"/>
          </a:xfrm>
          <a:prstGeom prst="rect">
            <a:avLst/>
          </a:prstGeom>
        </p:spPr>
      </p:pic>
    </p:spTree>
    <p:extLst>
      <p:ext uri="{BB962C8B-B14F-4D97-AF65-F5344CB8AC3E}">
        <p14:creationId xmlns:p14="http://schemas.microsoft.com/office/powerpoint/2010/main" val="681369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D0D3E98-3095-4DC1-A2F3-A65CE3639E6C}" type="datetime1">
              <a:rPr lang="de-DE" smtClean="0"/>
              <a:t>20.06.2022</a:t>
            </a:fld>
            <a:endParaRPr lang="de-DE" dirty="0"/>
          </a:p>
        </p:txBody>
      </p:sp>
      <p:sp>
        <p:nvSpPr>
          <p:cNvPr id="3" name="Fußzeilenplatzhalter 2"/>
          <p:cNvSpPr>
            <a:spLocks noGrp="1"/>
          </p:cNvSpPr>
          <p:nvPr>
            <p:ph type="ftr" sz="quarter" idx="11"/>
          </p:nvPr>
        </p:nvSpPr>
        <p:spPr/>
        <p:txBody>
          <a:bodyPr/>
          <a:lstStyle/>
          <a:p>
            <a:r>
              <a:rPr lang="de-DE"/>
              <a:t>Hochschuldidaktik im Digitalen Zeitalter – HD@DH.nrw</a:t>
            </a:r>
            <a:endParaRPr lang="de-DE" dirty="0"/>
          </a:p>
        </p:txBody>
      </p:sp>
      <p:sp>
        <p:nvSpPr>
          <p:cNvPr id="4" name="Foliennummernplatzhalter 3"/>
          <p:cNvSpPr>
            <a:spLocks noGrp="1"/>
          </p:cNvSpPr>
          <p:nvPr>
            <p:ph type="sldNum" sz="quarter" idx="12"/>
          </p:nvPr>
        </p:nvSpPr>
        <p:spPr/>
        <p:txBody>
          <a:bodyPr/>
          <a:lstStyle/>
          <a:p>
            <a:fld id="{A876AEA8-1CBD-4FE5-8F92-32FEE13610E2}" type="slidenum">
              <a:rPr lang="de-DE" smtClean="0"/>
              <a:t>16</a:t>
            </a:fld>
            <a:endParaRPr lang="de-DE"/>
          </a:p>
        </p:txBody>
      </p:sp>
      <p:sp>
        <p:nvSpPr>
          <p:cNvPr id="5" name="Titel 4"/>
          <p:cNvSpPr>
            <a:spLocks noGrp="1"/>
          </p:cNvSpPr>
          <p:nvPr>
            <p:ph type="title"/>
          </p:nvPr>
        </p:nvSpPr>
        <p:spPr/>
        <p:txBody>
          <a:bodyPr/>
          <a:lstStyle/>
          <a:p>
            <a:r>
              <a:rPr lang="de-DE" dirty="0"/>
              <a:t>Feedback</a:t>
            </a:r>
          </a:p>
        </p:txBody>
      </p:sp>
      <p:pic>
        <p:nvPicPr>
          <p:cNvPr id="7" name="Inhaltsplatzhalter 6">
            <a:hlinkClick r:id="rId3"/>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49" t="446" r="754" b="1183"/>
          <a:stretch/>
        </p:blipFill>
        <p:spPr>
          <a:xfrm>
            <a:off x="2209799" y="1813560"/>
            <a:ext cx="7736175" cy="4362388"/>
          </a:xfrm>
        </p:spPr>
      </p:pic>
    </p:spTree>
    <p:extLst>
      <p:ext uri="{BB962C8B-B14F-4D97-AF65-F5344CB8AC3E}">
        <p14:creationId xmlns:p14="http://schemas.microsoft.com/office/powerpoint/2010/main" val="958071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D0D3E98-3095-4DC1-A2F3-A65CE3639E6C}" type="datetime1">
              <a:rPr lang="de-DE" smtClean="0"/>
              <a:t>20.06.2022</a:t>
            </a:fld>
            <a:endParaRPr lang="de-DE" dirty="0"/>
          </a:p>
        </p:txBody>
      </p:sp>
      <p:sp>
        <p:nvSpPr>
          <p:cNvPr id="3" name="Fußzeilenplatzhalter 2"/>
          <p:cNvSpPr>
            <a:spLocks noGrp="1"/>
          </p:cNvSpPr>
          <p:nvPr>
            <p:ph type="ftr" sz="quarter" idx="11"/>
          </p:nvPr>
        </p:nvSpPr>
        <p:spPr/>
        <p:txBody>
          <a:bodyPr/>
          <a:lstStyle/>
          <a:p>
            <a:r>
              <a:rPr lang="de-DE"/>
              <a:t>Hochschuldidaktik im Digitalen Zeitalter – HD@DH.nrw</a:t>
            </a:r>
            <a:endParaRPr lang="de-DE" dirty="0"/>
          </a:p>
        </p:txBody>
      </p:sp>
      <p:sp>
        <p:nvSpPr>
          <p:cNvPr id="4" name="Foliennummernplatzhalter 3"/>
          <p:cNvSpPr>
            <a:spLocks noGrp="1"/>
          </p:cNvSpPr>
          <p:nvPr>
            <p:ph type="sldNum" sz="quarter" idx="12"/>
          </p:nvPr>
        </p:nvSpPr>
        <p:spPr/>
        <p:txBody>
          <a:bodyPr/>
          <a:lstStyle/>
          <a:p>
            <a:fld id="{A876AEA8-1CBD-4FE5-8F92-32FEE13610E2}" type="slidenum">
              <a:rPr lang="de-DE" smtClean="0"/>
              <a:t>2</a:t>
            </a:fld>
            <a:endParaRPr lang="de-DE"/>
          </a:p>
        </p:txBody>
      </p:sp>
      <p:sp>
        <p:nvSpPr>
          <p:cNvPr id="5" name="Titel 4"/>
          <p:cNvSpPr>
            <a:spLocks noGrp="1"/>
          </p:cNvSpPr>
          <p:nvPr>
            <p:ph type="title"/>
          </p:nvPr>
        </p:nvSpPr>
        <p:spPr/>
        <p:txBody>
          <a:bodyPr/>
          <a:lstStyle/>
          <a:p>
            <a:r>
              <a:rPr lang="de-DE" dirty="0"/>
              <a:t>Überblick</a:t>
            </a:r>
          </a:p>
        </p:txBody>
      </p:sp>
      <p:cxnSp>
        <p:nvCxnSpPr>
          <p:cNvPr id="12" name="Gerader Verbinder 11">
            <a:extLst>
              <a:ext uri="{FF2B5EF4-FFF2-40B4-BE49-F238E27FC236}">
                <a16:creationId xmlns:a16="http://schemas.microsoft.com/office/drawing/2014/main" id="{AD99157C-2E84-45AA-8344-D732F24D2CEE}"/>
              </a:ext>
            </a:extLst>
          </p:cNvPr>
          <p:cNvCxnSpPr>
            <a:cxnSpLocks/>
          </p:cNvCxnSpPr>
          <p:nvPr/>
        </p:nvCxnSpPr>
        <p:spPr>
          <a:xfrm>
            <a:off x="895350" y="3981448"/>
            <a:ext cx="10317133" cy="3"/>
          </a:xfrm>
          <a:prstGeom prst="line">
            <a:avLst/>
          </a:prstGeom>
          <a:ln>
            <a:solidFill>
              <a:srgbClr val="072C62"/>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0" name="Grafik 19" descr="Marker">
            <a:extLst>
              <a:ext uri="{FF2B5EF4-FFF2-40B4-BE49-F238E27FC236}">
                <a16:creationId xmlns:a16="http://schemas.microsoft.com/office/drawing/2014/main" id="{F91B4DFF-9A4B-4094-8A89-371CE9FF9D2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82077" y="3243247"/>
            <a:ext cx="683895" cy="683895"/>
          </a:xfrm>
          <a:prstGeom prst="rect">
            <a:avLst/>
          </a:prstGeom>
        </p:spPr>
      </p:pic>
      <p:pic>
        <p:nvPicPr>
          <p:cNvPr id="21" name="Grafik 20" descr="Marker">
            <a:extLst>
              <a:ext uri="{FF2B5EF4-FFF2-40B4-BE49-F238E27FC236}">
                <a16:creationId xmlns:a16="http://schemas.microsoft.com/office/drawing/2014/main" id="{36C6080F-13C0-486E-8FAC-1B91FAD5A3B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784080" y="3250072"/>
            <a:ext cx="683895" cy="683895"/>
          </a:xfrm>
          <a:prstGeom prst="rect">
            <a:avLst/>
          </a:prstGeom>
        </p:spPr>
      </p:pic>
      <p:sp>
        <p:nvSpPr>
          <p:cNvPr id="24" name="Textfeld 23">
            <a:extLst>
              <a:ext uri="{FF2B5EF4-FFF2-40B4-BE49-F238E27FC236}">
                <a16:creationId xmlns:a16="http://schemas.microsoft.com/office/drawing/2014/main" id="{79DC28CD-5A45-4B06-AFD0-5AC5152D41C2}"/>
              </a:ext>
            </a:extLst>
          </p:cNvPr>
          <p:cNvSpPr txBox="1"/>
          <p:nvPr/>
        </p:nvSpPr>
        <p:spPr>
          <a:xfrm>
            <a:off x="609836" y="2744666"/>
            <a:ext cx="2356884" cy="461665"/>
          </a:xfrm>
          <a:prstGeom prst="rect">
            <a:avLst/>
          </a:prstGeom>
          <a:noFill/>
        </p:spPr>
        <p:txBody>
          <a:bodyPr wrap="square" rtlCol="0">
            <a:spAutoFit/>
          </a:bodyPr>
          <a:lstStyle/>
          <a:p>
            <a:pPr algn="ctr"/>
            <a:r>
              <a:rPr lang="de-DE" sz="2400" dirty="0">
                <a:solidFill>
                  <a:srgbClr val="072C62"/>
                </a:solidFill>
                <a:latin typeface="DINRoundPro" panose="020B0504020101020102"/>
              </a:rPr>
              <a:t>Lernarchitektur</a:t>
            </a:r>
          </a:p>
        </p:txBody>
      </p:sp>
      <p:pic>
        <p:nvPicPr>
          <p:cNvPr id="27" name="Grafik 26" descr="Marker">
            <a:extLst>
              <a:ext uri="{FF2B5EF4-FFF2-40B4-BE49-F238E27FC236}">
                <a16:creationId xmlns:a16="http://schemas.microsoft.com/office/drawing/2014/main" id="{0C4D39BE-F46B-49E0-BB80-B75D2721143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83078" y="3240451"/>
            <a:ext cx="683895" cy="683895"/>
          </a:xfrm>
          <a:prstGeom prst="rect">
            <a:avLst/>
          </a:prstGeom>
        </p:spPr>
      </p:pic>
      <p:sp>
        <p:nvSpPr>
          <p:cNvPr id="29" name="Textfeld 28">
            <a:extLst>
              <a:ext uri="{FF2B5EF4-FFF2-40B4-BE49-F238E27FC236}">
                <a16:creationId xmlns:a16="http://schemas.microsoft.com/office/drawing/2014/main" id="{5451419E-5B30-4957-AF5B-3B3228A5ACC2}"/>
              </a:ext>
            </a:extLst>
          </p:cNvPr>
          <p:cNvSpPr txBox="1"/>
          <p:nvPr/>
        </p:nvSpPr>
        <p:spPr>
          <a:xfrm>
            <a:off x="9011839" y="2744665"/>
            <a:ext cx="2228376" cy="461665"/>
          </a:xfrm>
          <a:prstGeom prst="rect">
            <a:avLst/>
          </a:prstGeom>
          <a:noFill/>
        </p:spPr>
        <p:txBody>
          <a:bodyPr wrap="square" rtlCol="0">
            <a:spAutoFit/>
          </a:bodyPr>
          <a:lstStyle/>
          <a:p>
            <a:pPr algn="ctr"/>
            <a:r>
              <a:rPr lang="de-DE" sz="2400" dirty="0">
                <a:solidFill>
                  <a:srgbClr val="072C62"/>
                </a:solidFill>
                <a:latin typeface="DINRoundPro" panose="020B0504020101020102"/>
              </a:rPr>
              <a:t>Entwicklung</a:t>
            </a:r>
          </a:p>
        </p:txBody>
      </p:sp>
      <p:sp>
        <p:nvSpPr>
          <p:cNvPr id="30" name="Textfeld 29">
            <a:extLst>
              <a:ext uri="{FF2B5EF4-FFF2-40B4-BE49-F238E27FC236}">
                <a16:creationId xmlns:a16="http://schemas.microsoft.com/office/drawing/2014/main" id="{BF5A73F6-63BF-4E5B-8100-33ED76D7C026}"/>
              </a:ext>
            </a:extLst>
          </p:cNvPr>
          <p:cNvSpPr txBox="1"/>
          <p:nvPr/>
        </p:nvSpPr>
        <p:spPr>
          <a:xfrm>
            <a:off x="4810837" y="2740638"/>
            <a:ext cx="2228376" cy="461665"/>
          </a:xfrm>
          <a:prstGeom prst="rect">
            <a:avLst/>
          </a:prstGeom>
          <a:noFill/>
        </p:spPr>
        <p:txBody>
          <a:bodyPr wrap="square" rtlCol="0">
            <a:spAutoFit/>
          </a:bodyPr>
          <a:lstStyle/>
          <a:p>
            <a:pPr algn="ctr"/>
            <a:r>
              <a:rPr lang="de-DE" sz="2400" dirty="0">
                <a:solidFill>
                  <a:srgbClr val="072C62"/>
                </a:solidFill>
                <a:latin typeface="DINRoundPro" panose="020B0504020101020102"/>
              </a:rPr>
              <a:t>Storytelling</a:t>
            </a:r>
          </a:p>
        </p:txBody>
      </p:sp>
    </p:spTree>
    <p:extLst>
      <p:ext uri="{BB962C8B-B14F-4D97-AF65-F5344CB8AC3E}">
        <p14:creationId xmlns:p14="http://schemas.microsoft.com/office/powerpoint/2010/main" val="410772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D0D3E98-3095-4DC1-A2F3-A65CE3639E6C}" type="datetime1">
              <a:rPr lang="de-DE" smtClean="0"/>
              <a:t>20.06.2022</a:t>
            </a:fld>
            <a:endParaRPr lang="de-DE" dirty="0"/>
          </a:p>
        </p:txBody>
      </p:sp>
      <p:sp>
        <p:nvSpPr>
          <p:cNvPr id="3" name="Fußzeilenplatzhalter 2"/>
          <p:cNvSpPr>
            <a:spLocks noGrp="1"/>
          </p:cNvSpPr>
          <p:nvPr>
            <p:ph type="ftr" sz="quarter" idx="11"/>
          </p:nvPr>
        </p:nvSpPr>
        <p:spPr/>
        <p:txBody>
          <a:bodyPr/>
          <a:lstStyle/>
          <a:p>
            <a:r>
              <a:rPr lang="de-DE"/>
              <a:t>Hochschuldidaktik im Digitalen Zeitalter – HD@DH.nrw</a:t>
            </a:r>
            <a:endParaRPr lang="de-DE" dirty="0"/>
          </a:p>
        </p:txBody>
      </p:sp>
      <p:sp>
        <p:nvSpPr>
          <p:cNvPr id="4" name="Foliennummernplatzhalter 3"/>
          <p:cNvSpPr>
            <a:spLocks noGrp="1"/>
          </p:cNvSpPr>
          <p:nvPr>
            <p:ph type="sldNum" sz="quarter" idx="12"/>
          </p:nvPr>
        </p:nvSpPr>
        <p:spPr/>
        <p:txBody>
          <a:bodyPr/>
          <a:lstStyle/>
          <a:p>
            <a:fld id="{A876AEA8-1CBD-4FE5-8F92-32FEE13610E2}" type="slidenum">
              <a:rPr lang="de-DE" smtClean="0"/>
              <a:t>3</a:t>
            </a:fld>
            <a:endParaRPr lang="de-DE"/>
          </a:p>
        </p:txBody>
      </p:sp>
      <p:sp>
        <p:nvSpPr>
          <p:cNvPr id="5" name="Titel 4"/>
          <p:cNvSpPr>
            <a:spLocks noGrp="1"/>
          </p:cNvSpPr>
          <p:nvPr>
            <p:ph type="title"/>
          </p:nvPr>
        </p:nvSpPr>
        <p:spPr/>
        <p:txBody>
          <a:bodyPr/>
          <a:lstStyle/>
          <a:p>
            <a:r>
              <a:rPr lang="de-DE" dirty="0"/>
              <a:t>Lernarchitektur?</a:t>
            </a:r>
          </a:p>
        </p:txBody>
      </p:sp>
      <p:sp>
        <p:nvSpPr>
          <p:cNvPr id="6" name="Inhaltsplatzhalter 5"/>
          <p:cNvSpPr>
            <a:spLocks noGrp="1"/>
          </p:cNvSpPr>
          <p:nvPr>
            <p:ph idx="1"/>
          </p:nvPr>
        </p:nvSpPr>
        <p:spPr/>
        <p:txBody>
          <a:bodyPr>
            <a:normAutofit/>
          </a:bodyPr>
          <a:lstStyle/>
          <a:p>
            <a:r>
              <a:rPr lang="de-DE" sz="2600" i="1" dirty="0"/>
              <a:t>„Lernarchitektur" läßt sich […) verstehen als jene Baukunst, die dem Lernen dient oder dienen soll, […] Häuser, Räume, Plätze, um sich Wissen anzueignen, Fähigkeiten zu erweitern, die eigene Person weiter zu entwickeln, sich zu bilden. Plätze, Räume, Häuser für Begegnung und Gespräch […]</a:t>
            </a:r>
            <a:r>
              <a:rPr lang="de-DE" i="1" dirty="0"/>
              <a:t/>
            </a:r>
            <a:br>
              <a:rPr lang="de-DE" i="1" dirty="0"/>
            </a:br>
            <a:r>
              <a:rPr lang="de-DE" i="1" dirty="0"/>
              <a:t/>
            </a:r>
            <a:br>
              <a:rPr lang="de-DE" i="1" dirty="0"/>
            </a:br>
            <a:r>
              <a:rPr lang="de-DE" sz="1300" dirty="0"/>
              <a:t>(Auszug aus: Dr. Jörg Knoll, Professor für Erwachsenenpädagogik an der Universität Leipzig „Lernen im geschaffenen Raum“ in „DIE Zeitschrift für Erwachsenenbildung“, https://www.die-bonn.de/zeitschrift/499/lernenraum.htm)</a:t>
            </a:r>
            <a:r>
              <a:rPr lang="de-DE" dirty="0"/>
              <a:t/>
            </a:r>
            <a:br>
              <a:rPr lang="de-DE" dirty="0"/>
            </a:br>
            <a:r>
              <a:rPr lang="de-DE" dirty="0"/>
              <a:t/>
            </a:r>
            <a:br>
              <a:rPr lang="de-DE" dirty="0"/>
            </a:br>
            <a:endParaRPr lang="de-DE" dirty="0"/>
          </a:p>
        </p:txBody>
      </p:sp>
    </p:spTree>
    <p:extLst>
      <p:ext uri="{BB962C8B-B14F-4D97-AF65-F5344CB8AC3E}">
        <p14:creationId xmlns:p14="http://schemas.microsoft.com/office/powerpoint/2010/main" val="2620260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D0D3E98-3095-4DC1-A2F3-A65CE3639E6C}" type="datetime1">
              <a:rPr lang="de-DE" smtClean="0"/>
              <a:pPr/>
              <a:t>20.06.2022</a:t>
            </a:fld>
            <a:endParaRPr lang="de-DE" dirty="0"/>
          </a:p>
        </p:txBody>
      </p:sp>
      <p:sp>
        <p:nvSpPr>
          <p:cNvPr id="3" name="Fußzeilenplatzhalter 2"/>
          <p:cNvSpPr>
            <a:spLocks noGrp="1"/>
          </p:cNvSpPr>
          <p:nvPr>
            <p:ph type="ftr" sz="quarter" idx="11"/>
          </p:nvPr>
        </p:nvSpPr>
        <p:spPr/>
        <p:txBody>
          <a:bodyPr/>
          <a:lstStyle/>
          <a:p>
            <a:r>
              <a:rPr lang="de-DE"/>
              <a:t>Hochschuldidaktik im Digitalen Zeitalter – HD@DH.nrw</a:t>
            </a:r>
            <a:endParaRPr lang="de-DE" dirty="0"/>
          </a:p>
        </p:txBody>
      </p:sp>
      <p:sp>
        <p:nvSpPr>
          <p:cNvPr id="4" name="Foliennummernplatzhalter 3"/>
          <p:cNvSpPr>
            <a:spLocks noGrp="1"/>
          </p:cNvSpPr>
          <p:nvPr>
            <p:ph type="sldNum" sz="quarter" idx="12"/>
          </p:nvPr>
        </p:nvSpPr>
        <p:spPr/>
        <p:txBody>
          <a:bodyPr/>
          <a:lstStyle/>
          <a:p>
            <a:fld id="{A876AEA8-1CBD-4FE5-8F92-32FEE13610E2}" type="slidenum">
              <a:rPr lang="de-DE" smtClean="0"/>
              <a:pPr/>
              <a:t>4</a:t>
            </a:fld>
            <a:endParaRPr lang="de-DE"/>
          </a:p>
        </p:txBody>
      </p:sp>
      <p:sp>
        <p:nvSpPr>
          <p:cNvPr id="5" name="Titel 4"/>
          <p:cNvSpPr>
            <a:spLocks noGrp="1"/>
          </p:cNvSpPr>
          <p:nvPr>
            <p:ph type="title"/>
          </p:nvPr>
        </p:nvSpPr>
        <p:spPr/>
        <p:txBody>
          <a:bodyPr/>
          <a:lstStyle/>
          <a:p>
            <a:r>
              <a:rPr lang="de-DE" dirty="0"/>
              <a:t>Das Konzept!</a:t>
            </a:r>
          </a:p>
        </p:txBody>
      </p:sp>
      <p:sp>
        <p:nvSpPr>
          <p:cNvPr id="8" name="Rechteck 7"/>
          <p:cNvSpPr/>
          <p:nvPr/>
        </p:nvSpPr>
        <p:spPr>
          <a:xfrm>
            <a:off x="1097279" y="1916359"/>
            <a:ext cx="7411709" cy="4364425"/>
          </a:xfrm>
          <a:prstGeom prst="rect">
            <a:avLst/>
          </a:prstGeom>
          <a:noFill/>
          <a:ln w="19050">
            <a:solidFill>
              <a:srgbClr val="274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1289043" y="2306249"/>
            <a:ext cx="6677781" cy="3835933"/>
          </a:xfrm>
          <a:prstGeom prst="rect">
            <a:avLst/>
          </a:prstGeom>
          <a:noFill/>
          <a:ln w="19050">
            <a:solidFill>
              <a:srgbClr val="274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1097279" y="1936917"/>
            <a:ext cx="1620957" cy="369332"/>
          </a:xfrm>
          <a:prstGeom prst="rect">
            <a:avLst/>
          </a:prstGeom>
          <a:noFill/>
        </p:spPr>
        <p:txBody>
          <a:bodyPr wrap="none" rtlCol="0">
            <a:spAutoFit/>
          </a:bodyPr>
          <a:lstStyle/>
          <a:p>
            <a:r>
              <a:rPr lang="de-DE" dirty="0">
                <a:solidFill>
                  <a:srgbClr val="003057"/>
                </a:solidFill>
                <a:latin typeface="DINRoundPro" panose="020B0504020101020102" pitchFamily="34" charset="0"/>
              </a:rPr>
              <a:t>LMS - </a:t>
            </a:r>
            <a:r>
              <a:rPr lang="de-DE" dirty="0" err="1">
                <a:solidFill>
                  <a:srgbClr val="003057"/>
                </a:solidFill>
                <a:latin typeface="DINRoundPro" panose="020B0504020101020102" pitchFamily="34" charset="0"/>
              </a:rPr>
              <a:t>moodle</a:t>
            </a:r>
            <a:endParaRPr lang="de-DE" dirty="0">
              <a:solidFill>
                <a:srgbClr val="003057"/>
              </a:solidFill>
              <a:latin typeface="DINRoundPro" panose="020B0504020101020102" pitchFamily="34" charset="0"/>
            </a:endParaRPr>
          </a:p>
        </p:txBody>
      </p:sp>
      <p:sp>
        <p:nvSpPr>
          <p:cNvPr id="11" name="Textfeld 10"/>
          <p:cNvSpPr txBox="1"/>
          <p:nvPr/>
        </p:nvSpPr>
        <p:spPr>
          <a:xfrm>
            <a:off x="1371599" y="2394117"/>
            <a:ext cx="1808508" cy="369332"/>
          </a:xfrm>
          <a:prstGeom prst="rect">
            <a:avLst/>
          </a:prstGeom>
          <a:noFill/>
        </p:spPr>
        <p:txBody>
          <a:bodyPr wrap="none" rtlCol="0">
            <a:spAutoFit/>
          </a:bodyPr>
          <a:lstStyle/>
          <a:p>
            <a:r>
              <a:rPr lang="de-DE" dirty="0">
                <a:solidFill>
                  <a:srgbClr val="003057"/>
                </a:solidFill>
                <a:latin typeface="DINRoundPro" panose="020B0504020101020102" pitchFamily="34" charset="0"/>
              </a:rPr>
              <a:t>Lernarchitektur</a:t>
            </a:r>
          </a:p>
        </p:txBody>
      </p:sp>
      <p:pic>
        <p:nvPicPr>
          <p:cNvPr id="7" name="Skizze Lernarchitektur"/>
          <p:cNvPicPr>
            <a:picLocks noGrp="1" noChangeAspect="1"/>
          </p:cNvPicPr>
          <p:nvPr>
            <p:ph idx="1"/>
          </p:nvPr>
        </p:nvPicPr>
        <p:blipFill rotWithShape="1">
          <a:blip r:embed="rId3">
            <a:extLst>
              <a:ext uri="{28A0092B-C50C-407E-A947-70E740481C1C}">
                <a14:useLocalDpi xmlns:a14="http://schemas.microsoft.com/office/drawing/2010/main" val="0"/>
              </a:ext>
            </a:extLst>
          </a:blip>
          <a:srcRect l="1161" r="1200" b="1999"/>
          <a:stretch/>
        </p:blipFill>
        <p:spPr>
          <a:xfrm>
            <a:off x="1300316" y="2304790"/>
            <a:ext cx="6858272" cy="3835933"/>
          </a:xfrm>
          <a:ln w="19050">
            <a:solidFill>
              <a:srgbClr val="003057"/>
            </a:solidFill>
          </a:ln>
        </p:spPr>
      </p:pic>
    </p:spTree>
    <p:extLst>
      <p:ext uri="{BB962C8B-B14F-4D97-AF65-F5344CB8AC3E}">
        <p14:creationId xmlns:p14="http://schemas.microsoft.com/office/powerpoint/2010/main" val="386361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D0D3E98-3095-4DC1-A2F3-A65CE3639E6C}" type="datetime1">
              <a:rPr lang="de-DE" smtClean="0"/>
              <a:t>20.06.2022</a:t>
            </a:fld>
            <a:endParaRPr lang="de-DE" dirty="0"/>
          </a:p>
        </p:txBody>
      </p:sp>
      <p:sp>
        <p:nvSpPr>
          <p:cNvPr id="3" name="Fußzeilenplatzhalter 2"/>
          <p:cNvSpPr>
            <a:spLocks noGrp="1"/>
          </p:cNvSpPr>
          <p:nvPr>
            <p:ph type="ftr" sz="quarter" idx="11"/>
          </p:nvPr>
        </p:nvSpPr>
        <p:spPr/>
        <p:txBody>
          <a:bodyPr/>
          <a:lstStyle/>
          <a:p>
            <a:r>
              <a:rPr lang="de-DE"/>
              <a:t>Hochschuldidaktik im Digitalen Zeitalter – HD@DH.nrw</a:t>
            </a:r>
            <a:endParaRPr lang="de-DE" dirty="0"/>
          </a:p>
        </p:txBody>
      </p:sp>
      <p:sp>
        <p:nvSpPr>
          <p:cNvPr id="4" name="Foliennummernplatzhalter 3"/>
          <p:cNvSpPr>
            <a:spLocks noGrp="1"/>
          </p:cNvSpPr>
          <p:nvPr>
            <p:ph type="sldNum" sz="quarter" idx="12"/>
          </p:nvPr>
        </p:nvSpPr>
        <p:spPr/>
        <p:txBody>
          <a:bodyPr/>
          <a:lstStyle/>
          <a:p>
            <a:fld id="{A876AEA8-1CBD-4FE5-8F92-32FEE13610E2}" type="slidenum">
              <a:rPr lang="de-DE" smtClean="0"/>
              <a:t>5</a:t>
            </a:fld>
            <a:endParaRPr lang="de-DE"/>
          </a:p>
        </p:txBody>
      </p:sp>
      <p:sp>
        <p:nvSpPr>
          <p:cNvPr id="5" name="Titel 4"/>
          <p:cNvSpPr>
            <a:spLocks noGrp="1"/>
          </p:cNvSpPr>
          <p:nvPr>
            <p:ph type="title"/>
          </p:nvPr>
        </p:nvSpPr>
        <p:spPr/>
        <p:txBody>
          <a:bodyPr/>
          <a:lstStyle/>
          <a:p>
            <a:r>
              <a:rPr lang="de-DE" dirty="0"/>
              <a:t>Erfahrungen?</a:t>
            </a:r>
          </a:p>
        </p:txBody>
      </p:sp>
      <p:pic>
        <p:nvPicPr>
          <p:cNvPr id="9" name="Grafik 8">
            <a:extLst>
              <a:ext uri="{FF2B5EF4-FFF2-40B4-BE49-F238E27FC236}">
                <a16:creationId xmlns:a16="http://schemas.microsoft.com/office/drawing/2014/main" id="{260C1C96-B392-4013-BF44-7F2A177C929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144906" y="1847517"/>
            <a:ext cx="7437119" cy="4172282"/>
          </a:xfrm>
          <a:prstGeom prst="rect">
            <a:avLst/>
          </a:prstGeom>
        </p:spPr>
      </p:pic>
    </p:spTree>
    <p:extLst>
      <p:ext uri="{BB962C8B-B14F-4D97-AF65-F5344CB8AC3E}">
        <p14:creationId xmlns:p14="http://schemas.microsoft.com/office/powerpoint/2010/main" val="1287602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rechblase: oval 6">
            <a:extLst>
              <a:ext uri="{FF2B5EF4-FFF2-40B4-BE49-F238E27FC236}">
                <a16:creationId xmlns:a16="http://schemas.microsoft.com/office/drawing/2014/main" id="{7EB08045-A894-43ED-95EB-12C501C5D6C4}"/>
              </a:ext>
            </a:extLst>
          </p:cNvPr>
          <p:cNvSpPr/>
          <p:nvPr/>
        </p:nvSpPr>
        <p:spPr>
          <a:xfrm flipH="1">
            <a:off x="8047388" y="4311914"/>
            <a:ext cx="3071025" cy="1837003"/>
          </a:xfrm>
          <a:prstGeom prst="wedgeEllipseCallout">
            <a:avLst>
              <a:gd name="adj1" fmla="val -21568"/>
              <a:gd name="adj2" fmla="val 68829"/>
            </a:avLst>
          </a:prstGeom>
          <a:solidFill>
            <a:srgbClr val="072C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000" dirty="0"/>
          </a:p>
        </p:txBody>
      </p:sp>
      <p:sp>
        <p:nvSpPr>
          <p:cNvPr id="2" name="Datumsplatzhalter 1"/>
          <p:cNvSpPr>
            <a:spLocks noGrp="1"/>
          </p:cNvSpPr>
          <p:nvPr>
            <p:ph type="dt" sz="half" idx="10"/>
          </p:nvPr>
        </p:nvSpPr>
        <p:spPr/>
        <p:txBody>
          <a:bodyPr/>
          <a:lstStyle/>
          <a:p>
            <a:fld id="{FD0D3E98-3095-4DC1-A2F3-A65CE3639E6C}" type="datetime1">
              <a:rPr lang="de-DE" smtClean="0"/>
              <a:t>20.06.2022</a:t>
            </a:fld>
            <a:endParaRPr lang="de-DE" dirty="0"/>
          </a:p>
        </p:txBody>
      </p:sp>
      <p:sp>
        <p:nvSpPr>
          <p:cNvPr id="3" name="Fußzeilenplatzhalter 2"/>
          <p:cNvSpPr>
            <a:spLocks noGrp="1"/>
          </p:cNvSpPr>
          <p:nvPr>
            <p:ph type="ftr" sz="quarter" idx="11"/>
          </p:nvPr>
        </p:nvSpPr>
        <p:spPr/>
        <p:txBody>
          <a:bodyPr/>
          <a:lstStyle/>
          <a:p>
            <a:r>
              <a:rPr lang="de-DE"/>
              <a:t>Hochschuldidaktik im Digitalen Zeitalter – HD@DH.nrw</a:t>
            </a:r>
            <a:endParaRPr lang="de-DE" dirty="0"/>
          </a:p>
        </p:txBody>
      </p:sp>
      <p:sp>
        <p:nvSpPr>
          <p:cNvPr id="4" name="Foliennummernplatzhalter 3"/>
          <p:cNvSpPr>
            <a:spLocks noGrp="1"/>
          </p:cNvSpPr>
          <p:nvPr>
            <p:ph type="sldNum" sz="quarter" idx="12"/>
          </p:nvPr>
        </p:nvSpPr>
        <p:spPr/>
        <p:txBody>
          <a:bodyPr/>
          <a:lstStyle/>
          <a:p>
            <a:fld id="{A876AEA8-1CBD-4FE5-8F92-32FEE13610E2}" type="slidenum">
              <a:rPr lang="de-DE" smtClean="0"/>
              <a:t>6</a:t>
            </a:fld>
            <a:endParaRPr lang="de-DE" dirty="0"/>
          </a:p>
        </p:txBody>
      </p:sp>
      <p:sp>
        <p:nvSpPr>
          <p:cNvPr id="5" name="Titel 4"/>
          <p:cNvSpPr>
            <a:spLocks noGrp="1"/>
          </p:cNvSpPr>
          <p:nvPr>
            <p:ph type="title"/>
          </p:nvPr>
        </p:nvSpPr>
        <p:spPr/>
        <p:txBody>
          <a:bodyPr/>
          <a:lstStyle/>
          <a:p>
            <a:r>
              <a:rPr lang="de-DE" dirty="0"/>
              <a:t>Storytelling?</a:t>
            </a:r>
          </a:p>
        </p:txBody>
      </p:sp>
      <p:sp>
        <p:nvSpPr>
          <p:cNvPr id="6" name="Inhaltsplatzhalter 5"/>
          <p:cNvSpPr>
            <a:spLocks noGrp="1"/>
          </p:cNvSpPr>
          <p:nvPr>
            <p:ph idx="1"/>
          </p:nvPr>
        </p:nvSpPr>
        <p:spPr>
          <a:xfrm>
            <a:off x="1097280" y="1982426"/>
            <a:ext cx="10115203" cy="3730817"/>
          </a:xfrm>
        </p:spPr>
        <p:txBody>
          <a:bodyPr>
            <a:normAutofit/>
          </a:bodyPr>
          <a:lstStyle/>
          <a:p>
            <a:pPr marL="0" indent="0">
              <a:buNone/>
            </a:pPr>
            <a:r>
              <a:rPr lang="de-DE" dirty="0"/>
              <a:t>Beim Storytelling werden Lerninhalte in Form einer narrativen Erzählung präsentiert und so in einen Gesamtkontext eingebettet</a:t>
            </a:r>
          </a:p>
          <a:p>
            <a:pPr marL="0" indent="0">
              <a:buNone/>
            </a:pPr>
            <a:r>
              <a:rPr lang="de-DE" dirty="0"/>
              <a:t>Wir nutzen das Storytelling, um ausgehend von einer realen Problemstellung eine Ausgangssituation zu beschreiben und einzelne Probleme herauszustellen</a:t>
            </a:r>
          </a:p>
          <a:p>
            <a:pPr marL="0" indent="0">
              <a:buNone/>
            </a:pPr>
            <a:r>
              <a:rPr lang="de-DE" dirty="0"/>
              <a:t/>
            </a:r>
            <a:br>
              <a:rPr lang="de-DE" dirty="0"/>
            </a:br>
            <a:r>
              <a:rPr lang="de-DE" b="1" dirty="0"/>
              <a:t>Ziel: </a:t>
            </a:r>
            <a:r>
              <a:rPr lang="de-DE" dirty="0"/>
              <a:t>Inhalte verständlich darbieten und Zusammenhänge zwischen Lerneinheiten aufzeigen, sodass diese selbstständig erkundet werden können</a:t>
            </a:r>
          </a:p>
          <a:p>
            <a:pPr marL="0" indent="0">
              <a:buNone/>
            </a:pPr>
            <a:endParaRPr lang="de-DE" dirty="0"/>
          </a:p>
          <a:p>
            <a:pPr marL="0" indent="0">
              <a:buNone/>
            </a:pPr>
            <a:endParaRPr lang="de-DE" dirty="0"/>
          </a:p>
        </p:txBody>
      </p:sp>
      <p:sp>
        <p:nvSpPr>
          <p:cNvPr id="9" name="Textfeld 8">
            <a:extLst>
              <a:ext uri="{FF2B5EF4-FFF2-40B4-BE49-F238E27FC236}">
                <a16:creationId xmlns:a16="http://schemas.microsoft.com/office/drawing/2014/main" id="{4D0080E2-CEE3-45E4-943E-A1398A582B8B}"/>
              </a:ext>
            </a:extLst>
          </p:cNvPr>
          <p:cNvSpPr txBox="1"/>
          <p:nvPr/>
        </p:nvSpPr>
        <p:spPr>
          <a:xfrm>
            <a:off x="7899854" y="4621467"/>
            <a:ext cx="3490175" cy="1292662"/>
          </a:xfrm>
          <a:prstGeom prst="rect">
            <a:avLst/>
          </a:prstGeom>
          <a:noFill/>
        </p:spPr>
        <p:txBody>
          <a:bodyPr wrap="square" rtlCol="0">
            <a:spAutoFit/>
          </a:bodyPr>
          <a:lstStyle/>
          <a:p>
            <a:pPr algn="ctr"/>
            <a:r>
              <a:rPr lang="de-DE" sz="6000" dirty="0">
                <a:solidFill>
                  <a:schemeClr val="bg1"/>
                </a:solidFill>
              </a:rPr>
              <a:t>. . .</a:t>
            </a:r>
          </a:p>
          <a:p>
            <a:pPr algn="ctr"/>
            <a:endParaRPr lang="de-DE" dirty="0"/>
          </a:p>
        </p:txBody>
      </p:sp>
    </p:spTree>
    <p:extLst>
      <p:ext uri="{BB962C8B-B14F-4D97-AF65-F5344CB8AC3E}">
        <p14:creationId xmlns:p14="http://schemas.microsoft.com/office/powerpoint/2010/main" val="1069612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D0D3E98-3095-4DC1-A2F3-A65CE3639E6C}" type="datetime1">
              <a:rPr lang="de-DE" smtClean="0"/>
              <a:pPr/>
              <a:t>20.06.2022</a:t>
            </a:fld>
            <a:endParaRPr lang="de-DE" dirty="0"/>
          </a:p>
        </p:txBody>
      </p:sp>
      <p:sp>
        <p:nvSpPr>
          <p:cNvPr id="3" name="Fußzeilenplatzhalter 2"/>
          <p:cNvSpPr>
            <a:spLocks noGrp="1"/>
          </p:cNvSpPr>
          <p:nvPr>
            <p:ph type="ftr" sz="quarter" idx="11"/>
          </p:nvPr>
        </p:nvSpPr>
        <p:spPr/>
        <p:txBody>
          <a:bodyPr/>
          <a:lstStyle/>
          <a:p>
            <a:r>
              <a:rPr lang="de-DE"/>
              <a:t>Hochschuldidaktik im Digitalen Zeitalter – HD@DH.nrw</a:t>
            </a:r>
            <a:endParaRPr lang="de-DE" dirty="0"/>
          </a:p>
        </p:txBody>
      </p:sp>
      <p:sp>
        <p:nvSpPr>
          <p:cNvPr id="4" name="Foliennummernplatzhalter 3"/>
          <p:cNvSpPr>
            <a:spLocks noGrp="1"/>
          </p:cNvSpPr>
          <p:nvPr>
            <p:ph type="sldNum" sz="quarter" idx="12"/>
          </p:nvPr>
        </p:nvSpPr>
        <p:spPr/>
        <p:txBody>
          <a:bodyPr/>
          <a:lstStyle/>
          <a:p>
            <a:fld id="{A876AEA8-1CBD-4FE5-8F92-32FEE13610E2}" type="slidenum">
              <a:rPr lang="de-DE" smtClean="0"/>
              <a:pPr/>
              <a:t>7</a:t>
            </a:fld>
            <a:endParaRPr lang="de-DE"/>
          </a:p>
        </p:txBody>
      </p:sp>
      <p:sp>
        <p:nvSpPr>
          <p:cNvPr id="5" name="Titel 4"/>
          <p:cNvSpPr>
            <a:spLocks noGrp="1"/>
          </p:cNvSpPr>
          <p:nvPr>
            <p:ph type="title"/>
          </p:nvPr>
        </p:nvSpPr>
        <p:spPr/>
        <p:txBody>
          <a:bodyPr/>
          <a:lstStyle/>
          <a:p>
            <a:r>
              <a:rPr lang="de-DE" dirty="0" err="1"/>
              <a:t>Storytelling</a:t>
            </a:r>
            <a:endParaRPr lang="de-DE" dirty="0"/>
          </a:p>
        </p:txBody>
      </p:sp>
      <p:sp>
        <p:nvSpPr>
          <p:cNvPr id="8" name="Rechteck 7"/>
          <p:cNvSpPr/>
          <p:nvPr/>
        </p:nvSpPr>
        <p:spPr>
          <a:xfrm>
            <a:off x="1097279" y="1916359"/>
            <a:ext cx="7411709" cy="4364425"/>
          </a:xfrm>
          <a:prstGeom prst="rect">
            <a:avLst/>
          </a:prstGeom>
          <a:noFill/>
          <a:ln w="19050">
            <a:solidFill>
              <a:srgbClr val="274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1289043" y="2306249"/>
            <a:ext cx="6677781" cy="3835933"/>
          </a:xfrm>
          <a:prstGeom prst="rect">
            <a:avLst/>
          </a:prstGeom>
          <a:noFill/>
          <a:ln w="19050">
            <a:solidFill>
              <a:srgbClr val="274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1097279" y="1936917"/>
            <a:ext cx="1620957" cy="369332"/>
          </a:xfrm>
          <a:prstGeom prst="rect">
            <a:avLst/>
          </a:prstGeom>
          <a:noFill/>
        </p:spPr>
        <p:txBody>
          <a:bodyPr wrap="none" rtlCol="0">
            <a:spAutoFit/>
          </a:bodyPr>
          <a:lstStyle/>
          <a:p>
            <a:r>
              <a:rPr lang="de-DE" dirty="0">
                <a:solidFill>
                  <a:srgbClr val="003057"/>
                </a:solidFill>
                <a:latin typeface="DINRoundPro" panose="020B0504020101020102" pitchFamily="34" charset="0"/>
              </a:rPr>
              <a:t>LMS - </a:t>
            </a:r>
            <a:r>
              <a:rPr lang="de-DE" dirty="0" err="1">
                <a:solidFill>
                  <a:srgbClr val="003057"/>
                </a:solidFill>
                <a:latin typeface="DINRoundPro" panose="020B0504020101020102" pitchFamily="34" charset="0"/>
              </a:rPr>
              <a:t>moodle</a:t>
            </a:r>
            <a:endParaRPr lang="de-DE" dirty="0">
              <a:solidFill>
                <a:srgbClr val="003057"/>
              </a:solidFill>
              <a:latin typeface="DINRoundPro" panose="020B0504020101020102" pitchFamily="34" charset="0"/>
            </a:endParaRPr>
          </a:p>
        </p:txBody>
      </p:sp>
      <p:sp>
        <p:nvSpPr>
          <p:cNvPr id="11" name="Textfeld 10"/>
          <p:cNvSpPr txBox="1"/>
          <p:nvPr/>
        </p:nvSpPr>
        <p:spPr>
          <a:xfrm>
            <a:off x="1371599" y="2394117"/>
            <a:ext cx="1808508" cy="369332"/>
          </a:xfrm>
          <a:prstGeom prst="rect">
            <a:avLst/>
          </a:prstGeom>
          <a:noFill/>
        </p:spPr>
        <p:txBody>
          <a:bodyPr wrap="none" rtlCol="0">
            <a:spAutoFit/>
          </a:bodyPr>
          <a:lstStyle/>
          <a:p>
            <a:r>
              <a:rPr lang="de-DE" dirty="0">
                <a:solidFill>
                  <a:srgbClr val="003057"/>
                </a:solidFill>
                <a:latin typeface="DINRoundPro" panose="020B0504020101020102" pitchFamily="34" charset="0"/>
              </a:rPr>
              <a:t>Lernarchitektur</a:t>
            </a:r>
          </a:p>
        </p:txBody>
      </p:sp>
      <p:pic>
        <p:nvPicPr>
          <p:cNvPr id="7" name="Skizze Lernarchitektur"/>
          <p:cNvPicPr>
            <a:picLocks noGrp="1" noChangeAspect="1"/>
          </p:cNvPicPr>
          <p:nvPr>
            <p:ph idx="1"/>
          </p:nvPr>
        </p:nvPicPr>
        <p:blipFill rotWithShape="1">
          <a:blip r:embed="rId3">
            <a:extLst>
              <a:ext uri="{28A0092B-C50C-407E-A947-70E740481C1C}">
                <a14:useLocalDpi xmlns:a14="http://schemas.microsoft.com/office/drawing/2010/main" val="0"/>
              </a:ext>
            </a:extLst>
          </a:blip>
          <a:srcRect l="1161" r="1200" b="1999"/>
          <a:stretch/>
        </p:blipFill>
        <p:spPr>
          <a:xfrm>
            <a:off x="1300316" y="2304790"/>
            <a:ext cx="6858272" cy="3835933"/>
          </a:xfrm>
          <a:ln w="19050">
            <a:solidFill>
              <a:srgbClr val="003057"/>
            </a:solidFill>
          </a:ln>
        </p:spPr>
      </p:pic>
      <p:grpSp>
        <p:nvGrpSpPr>
          <p:cNvPr id="13" name="Skizze Lernpfad"/>
          <p:cNvGrpSpPr/>
          <p:nvPr/>
        </p:nvGrpSpPr>
        <p:grpSpPr>
          <a:xfrm>
            <a:off x="1231026" y="2283660"/>
            <a:ext cx="10524459" cy="3879652"/>
            <a:chOff x="1255165" y="2274211"/>
            <a:chExt cx="10524459" cy="3879652"/>
          </a:xfrm>
        </p:grpSpPr>
        <p:sp>
          <p:nvSpPr>
            <p:cNvPr id="12" name="Rechteck 11"/>
            <p:cNvSpPr/>
            <p:nvPr/>
          </p:nvSpPr>
          <p:spPr>
            <a:xfrm>
              <a:off x="1255165" y="2274211"/>
              <a:ext cx="10524459" cy="3879652"/>
            </a:xfrm>
            <a:prstGeom prst="rect">
              <a:avLst/>
            </a:prstGeom>
            <a:solidFill>
              <a:schemeClr val="bg1"/>
            </a:solidFill>
            <a:ln w="19050">
              <a:solidFill>
                <a:srgbClr val="274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283" y="2877900"/>
              <a:ext cx="10058400" cy="3014722"/>
            </a:xfrm>
            <a:prstGeom prst="rect">
              <a:avLst/>
            </a:prstGeom>
          </p:spPr>
        </p:pic>
      </p:grpSp>
    </p:spTree>
    <p:extLst>
      <p:ext uri="{BB962C8B-B14F-4D97-AF65-F5344CB8AC3E}">
        <p14:creationId xmlns:p14="http://schemas.microsoft.com/office/powerpoint/2010/main" val="20128285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Grafik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203" y="2190090"/>
            <a:ext cx="1721103" cy="915094"/>
          </a:xfrm>
          <a:prstGeom prst="rect">
            <a:avLst/>
          </a:prstGeom>
        </p:spPr>
      </p:pic>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414" y="2875425"/>
            <a:ext cx="2253068" cy="1197934"/>
          </a:xfrm>
          <a:prstGeom prst="rect">
            <a:avLst/>
          </a:prstGeom>
        </p:spPr>
      </p:pic>
      <p:sp>
        <p:nvSpPr>
          <p:cNvPr id="2" name="Datumsplatzhalter 1"/>
          <p:cNvSpPr>
            <a:spLocks noGrp="1"/>
          </p:cNvSpPr>
          <p:nvPr>
            <p:ph type="dt" sz="half" idx="10"/>
          </p:nvPr>
        </p:nvSpPr>
        <p:spPr/>
        <p:txBody>
          <a:bodyPr/>
          <a:lstStyle/>
          <a:p>
            <a:fld id="{FD0D3E98-3095-4DC1-A2F3-A65CE3639E6C}" type="datetime1">
              <a:rPr lang="de-DE" smtClean="0"/>
              <a:t>20.06.2022</a:t>
            </a:fld>
            <a:endParaRPr lang="de-DE" dirty="0"/>
          </a:p>
        </p:txBody>
      </p:sp>
      <p:sp>
        <p:nvSpPr>
          <p:cNvPr id="3" name="Fußzeilenplatzhalter 2"/>
          <p:cNvSpPr>
            <a:spLocks noGrp="1"/>
          </p:cNvSpPr>
          <p:nvPr>
            <p:ph type="ftr" sz="quarter" idx="11"/>
          </p:nvPr>
        </p:nvSpPr>
        <p:spPr/>
        <p:txBody>
          <a:bodyPr/>
          <a:lstStyle/>
          <a:p>
            <a:r>
              <a:rPr lang="de-DE"/>
              <a:t>Hochschuldidaktik im Digitalen Zeitalter – HD@DH.nrw</a:t>
            </a:r>
            <a:endParaRPr lang="de-DE" dirty="0"/>
          </a:p>
        </p:txBody>
      </p:sp>
      <p:sp>
        <p:nvSpPr>
          <p:cNvPr id="4" name="Foliennummernplatzhalter 3"/>
          <p:cNvSpPr>
            <a:spLocks noGrp="1"/>
          </p:cNvSpPr>
          <p:nvPr>
            <p:ph type="sldNum" sz="quarter" idx="12"/>
          </p:nvPr>
        </p:nvSpPr>
        <p:spPr/>
        <p:txBody>
          <a:bodyPr/>
          <a:lstStyle/>
          <a:p>
            <a:fld id="{A876AEA8-1CBD-4FE5-8F92-32FEE13610E2}" type="slidenum">
              <a:rPr lang="de-DE" smtClean="0"/>
              <a:t>8</a:t>
            </a:fld>
            <a:endParaRPr lang="de-DE"/>
          </a:p>
        </p:txBody>
      </p:sp>
      <p:sp>
        <p:nvSpPr>
          <p:cNvPr id="5" name="Titel 4"/>
          <p:cNvSpPr>
            <a:spLocks noGrp="1"/>
          </p:cNvSpPr>
          <p:nvPr>
            <p:ph type="title"/>
          </p:nvPr>
        </p:nvSpPr>
        <p:spPr/>
        <p:txBody>
          <a:bodyPr>
            <a:normAutofit fontScale="90000"/>
          </a:bodyPr>
          <a:lstStyle/>
          <a:p>
            <a:r>
              <a:rPr lang="de-DE" dirty="0"/>
              <a:t>Story – Problemorientierter Lernpfad </a:t>
            </a:r>
          </a:p>
        </p:txBody>
      </p:sp>
      <p:sp>
        <p:nvSpPr>
          <p:cNvPr id="14" name="Textfeld 13"/>
          <p:cNvSpPr txBox="1"/>
          <p:nvPr/>
        </p:nvSpPr>
        <p:spPr>
          <a:xfrm>
            <a:off x="1724126" y="3323214"/>
            <a:ext cx="1662635" cy="307777"/>
          </a:xfrm>
          <a:prstGeom prst="rect">
            <a:avLst/>
          </a:prstGeom>
          <a:noFill/>
        </p:spPr>
        <p:txBody>
          <a:bodyPr wrap="none" rtlCol="0">
            <a:spAutoFit/>
          </a:bodyPr>
          <a:lstStyle/>
          <a:p>
            <a:r>
              <a:rPr lang="de-DE" sz="1400" b="1" dirty="0">
                <a:solidFill>
                  <a:srgbClr val="003057"/>
                </a:solidFill>
                <a:latin typeface="DINRoundPro" panose="020B0504020101020102" pitchFamily="34" charset="0"/>
              </a:rPr>
              <a:t>Ausgangssituation</a:t>
            </a:r>
          </a:p>
        </p:txBody>
      </p:sp>
      <p:pic>
        <p:nvPicPr>
          <p:cNvPr id="18" name="Grafi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41" y="3303528"/>
            <a:ext cx="1466177" cy="2177831"/>
          </a:xfrm>
          <a:prstGeom prst="rect">
            <a:avLst/>
          </a:prstGeom>
        </p:spPr>
      </p:pic>
      <p:pic>
        <p:nvPicPr>
          <p:cNvPr id="19" name="Grafik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9721" y="3219346"/>
            <a:ext cx="440025" cy="503899"/>
          </a:xfrm>
          <a:prstGeom prst="rect">
            <a:avLst/>
          </a:prstGeom>
        </p:spPr>
      </p:pic>
      <p:pic>
        <p:nvPicPr>
          <p:cNvPr id="20" name="Grafik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501298" flipV="1">
            <a:off x="1892343" y="3984686"/>
            <a:ext cx="538343" cy="478356"/>
          </a:xfrm>
          <a:prstGeom prst="rect">
            <a:avLst/>
          </a:prstGeom>
        </p:spPr>
      </p:pic>
      <p:sp>
        <p:nvSpPr>
          <p:cNvPr id="23" name="Textfeld 22"/>
          <p:cNvSpPr txBox="1"/>
          <p:nvPr/>
        </p:nvSpPr>
        <p:spPr>
          <a:xfrm>
            <a:off x="2270092" y="4388984"/>
            <a:ext cx="1042273" cy="400110"/>
          </a:xfrm>
          <a:prstGeom prst="rect">
            <a:avLst/>
          </a:prstGeom>
          <a:noFill/>
        </p:spPr>
        <p:txBody>
          <a:bodyPr wrap="none" rtlCol="0">
            <a:spAutoFit/>
          </a:bodyPr>
          <a:lstStyle/>
          <a:p>
            <a:r>
              <a:rPr lang="de-DE" sz="1000" dirty="0">
                <a:solidFill>
                  <a:srgbClr val="003057"/>
                </a:solidFill>
                <a:latin typeface="DINRoundPro" panose="020B0504020101020102" pitchFamily="34" charset="0"/>
              </a:rPr>
              <a:t>Identifizierung </a:t>
            </a:r>
            <a:br>
              <a:rPr lang="de-DE" sz="1000" dirty="0">
                <a:solidFill>
                  <a:srgbClr val="003057"/>
                </a:solidFill>
                <a:latin typeface="DINRoundPro" panose="020B0504020101020102" pitchFamily="34" charset="0"/>
              </a:rPr>
            </a:br>
            <a:r>
              <a:rPr lang="de-DE" sz="1000" dirty="0">
                <a:solidFill>
                  <a:srgbClr val="003057"/>
                </a:solidFill>
                <a:latin typeface="DINRoundPro" panose="020B0504020101020102" pitchFamily="34" charset="0"/>
              </a:rPr>
              <a:t>des Problems</a:t>
            </a:r>
          </a:p>
        </p:txBody>
      </p:sp>
      <p:pic>
        <p:nvPicPr>
          <p:cNvPr id="24" name="Grafik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523" y="2875425"/>
            <a:ext cx="2253068" cy="1197934"/>
          </a:xfrm>
          <a:prstGeom prst="rect">
            <a:avLst/>
          </a:prstGeom>
        </p:spPr>
      </p:pic>
      <p:sp>
        <p:nvSpPr>
          <p:cNvPr id="25" name="Textfeld 24"/>
          <p:cNvSpPr txBox="1"/>
          <p:nvPr/>
        </p:nvSpPr>
        <p:spPr>
          <a:xfrm>
            <a:off x="4361533" y="3293628"/>
            <a:ext cx="2097049" cy="307777"/>
          </a:xfrm>
          <a:prstGeom prst="rect">
            <a:avLst/>
          </a:prstGeom>
          <a:noFill/>
        </p:spPr>
        <p:txBody>
          <a:bodyPr wrap="none" rtlCol="0">
            <a:spAutoFit/>
          </a:bodyPr>
          <a:lstStyle/>
          <a:p>
            <a:r>
              <a:rPr lang="de-DE" sz="1400" b="1" dirty="0">
                <a:solidFill>
                  <a:srgbClr val="003057"/>
                </a:solidFill>
                <a:latin typeface="DINRoundPro" panose="020B0504020101020102" pitchFamily="34" charset="0"/>
              </a:rPr>
              <a:t>Problemdifferenzierung</a:t>
            </a:r>
          </a:p>
        </p:txBody>
      </p:sp>
      <p:pic>
        <p:nvPicPr>
          <p:cNvPr id="26" name="Grafik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978576">
            <a:off x="6259444" y="3908809"/>
            <a:ext cx="440025" cy="503899"/>
          </a:xfrm>
          <a:prstGeom prst="rect">
            <a:avLst/>
          </a:prstGeom>
        </p:spPr>
      </p:pic>
      <p:sp>
        <p:nvSpPr>
          <p:cNvPr id="27" name="Textfeld 26"/>
          <p:cNvSpPr txBox="1"/>
          <p:nvPr/>
        </p:nvSpPr>
        <p:spPr>
          <a:xfrm>
            <a:off x="5209140" y="2043522"/>
            <a:ext cx="997389" cy="400110"/>
          </a:xfrm>
          <a:prstGeom prst="rect">
            <a:avLst/>
          </a:prstGeom>
          <a:noFill/>
        </p:spPr>
        <p:txBody>
          <a:bodyPr wrap="none" rtlCol="0">
            <a:spAutoFit/>
          </a:bodyPr>
          <a:lstStyle/>
          <a:p>
            <a:r>
              <a:rPr lang="de-DE" sz="1000" dirty="0">
                <a:solidFill>
                  <a:srgbClr val="003057"/>
                </a:solidFill>
                <a:latin typeface="DINRoundPro" panose="020B0504020101020102" pitchFamily="34" charset="0"/>
              </a:rPr>
              <a:t>Definition von </a:t>
            </a:r>
            <a:br>
              <a:rPr lang="de-DE" sz="1000" dirty="0">
                <a:solidFill>
                  <a:srgbClr val="003057"/>
                </a:solidFill>
                <a:latin typeface="DINRoundPro" panose="020B0504020101020102" pitchFamily="34" charset="0"/>
              </a:rPr>
            </a:br>
            <a:r>
              <a:rPr lang="de-DE" sz="1000" dirty="0">
                <a:solidFill>
                  <a:srgbClr val="003057"/>
                </a:solidFill>
                <a:latin typeface="DINRoundPro" panose="020B0504020101020102" pitchFamily="34" charset="0"/>
              </a:rPr>
              <a:t>Unterfragen</a:t>
            </a:r>
          </a:p>
        </p:txBody>
      </p:sp>
      <p:pic>
        <p:nvPicPr>
          <p:cNvPr id="28" name="Grafik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019904">
            <a:off x="6376977" y="2716340"/>
            <a:ext cx="440025" cy="503899"/>
          </a:xfrm>
          <a:prstGeom prst="rect">
            <a:avLst/>
          </a:prstGeom>
        </p:spPr>
      </p:pic>
      <p:pic>
        <p:nvPicPr>
          <p:cNvPr id="31" name="Grafik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365" y="4249597"/>
            <a:ext cx="1721103" cy="915094"/>
          </a:xfrm>
          <a:prstGeom prst="rect">
            <a:avLst/>
          </a:prstGeom>
        </p:spPr>
      </p:pic>
      <p:pic>
        <p:nvPicPr>
          <p:cNvPr id="33" name="Grafik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930519">
            <a:off x="8191866" y="4137919"/>
            <a:ext cx="298505" cy="341836"/>
          </a:xfrm>
          <a:prstGeom prst="rect">
            <a:avLst/>
          </a:prstGeom>
        </p:spPr>
      </p:pic>
      <p:sp>
        <p:nvSpPr>
          <p:cNvPr id="39" name="Textfeld 38"/>
          <p:cNvSpPr txBox="1"/>
          <p:nvPr/>
        </p:nvSpPr>
        <p:spPr>
          <a:xfrm>
            <a:off x="6679938" y="4548015"/>
            <a:ext cx="1539204" cy="307777"/>
          </a:xfrm>
          <a:prstGeom prst="rect">
            <a:avLst/>
          </a:prstGeom>
          <a:noFill/>
        </p:spPr>
        <p:txBody>
          <a:bodyPr wrap="none" rtlCol="0">
            <a:spAutoFit/>
          </a:bodyPr>
          <a:lstStyle/>
          <a:p>
            <a:r>
              <a:rPr lang="de-DE" sz="1400" dirty="0">
                <a:solidFill>
                  <a:srgbClr val="003057"/>
                </a:solidFill>
                <a:latin typeface="DINRoundPro" panose="020B0504020101020102" pitchFamily="34" charset="0"/>
              </a:rPr>
              <a:t>Gruppendynamik</a:t>
            </a:r>
          </a:p>
        </p:txBody>
      </p:sp>
      <p:sp>
        <p:nvSpPr>
          <p:cNvPr id="40" name="Textfeld 39"/>
          <p:cNvSpPr txBox="1"/>
          <p:nvPr/>
        </p:nvSpPr>
        <p:spPr>
          <a:xfrm>
            <a:off x="6947591" y="2493748"/>
            <a:ext cx="1462260" cy="307777"/>
          </a:xfrm>
          <a:prstGeom prst="rect">
            <a:avLst/>
          </a:prstGeom>
          <a:noFill/>
        </p:spPr>
        <p:txBody>
          <a:bodyPr wrap="none" rtlCol="0">
            <a:spAutoFit/>
          </a:bodyPr>
          <a:lstStyle/>
          <a:p>
            <a:r>
              <a:rPr lang="de-DE" sz="1400" dirty="0">
                <a:solidFill>
                  <a:srgbClr val="003057"/>
                </a:solidFill>
                <a:latin typeface="DINRoundPro" panose="020B0504020101020102" pitchFamily="34" charset="0"/>
              </a:rPr>
              <a:t>Interkulturalität</a:t>
            </a:r>
          </a:p>
        </p:txBody>
      </p:sp>
      <p:grpSp>
        <p:nvGrpSpPr>
          <p:cNvPr id="7" name="Gruppieren 6"/>
          <p:cNvGrpSpPr/>
          <p:nvPr/>
        </p:nvGrpSpPr>
        <p:grpSpPr>
          <a:xfrm>
            <a:off x="1258746" y="2170360"/>
            <a:ext cx="2022692" cy="1334267"/>
            <a:chOff x="1258746" y="2343080"/>
            <a:chExt cx="2022692" cy="1334267"/>
          </a:xfrm>
        </p:grpSpPr>
        <p:pic>
          <p:nvPicPr>
            <p:cNvPr id="21" name="Grafik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8746" y="2343080"/>
              <a:ext cx="2022692" cy="1334267"/>
            </a:xfrm>
            <a:prstGeom prst="rect">
              <a:avLst/>
            </a:prstGeom>
          </p:spPr>
        </p:pic>
        <p:sp>
          <p:nvSpPr>
            <p:cNvPr id="6" name="Ellipse 5"/>
            <p:cNvSpPr/>
            <p:nvPr/>
          </p:nvSpPr>
          <p:spPr>
            <a:xfrm>
              <a:off x="1304237" y="2454905"/>
              <a:ext cx="1906590" cy="9103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feld 51"/>
            <p:cNvSpPr txBox="1"/>
            <p:nvPr/>
          </p:nvSpPr>
          <p:spPr>
            <a:xfrm>
              <a:off x="1610491" y="2463552"/>
              <a:ext cx="1622430" cy="830997"/>
            </a:xfrm>
            <a:prstGeom prst="rect">
              <a:avLst/>
            </a:prstGeom>
            <a:noFill/>
          </p:spPr>
          <p:txBody>
            <a:bodyPr wrap="square" rtlCol="0">
              <a:spAutoFit/>
            </a:bodyPr>
            <a:lstStyle/>
            <a:p>
              <a:r>
                <a:rPr lang="de-DE" sz="1200" dirty="0">
                  <a:solidFill>
                    <a:srgbClr val="003057"/>
                  </a:solidFill>
                  <a:latin typeface="DINRoundPro" panose="020B0504020101020102" pitchFamily="34" charset="0"/>
                </a:rPr>
                <a:t>Schwierigkeiten beim </a:t>
              </a:r>
              <a:r>
                <a:rPr lang="de-DE" sz="1200" dirty="0" err="1">
                  <a:solidFill>
                    <a:srgbClr val="003057"/>
                  </a:solidFill>
                  <a:latin typeface="DINRoundPro" panose="020B0504020101020102" pitchFamily="34" charset="0"/>
                </a:rPr>
                <a:t>Onboarding</a:t>
              </a:r>
              <a:r>
                <a:rPr lang="de-DE" sz="1200" dirty="0">
                  <a:solidFill>
                    <a:srgbClr val="003057"/>
                  </a:solidFill>
                  <a:latin typeface="DINRoundPro" panose="020B0504020101020102" pitchFamily="34" charset="0"/>
                </a:rPr>
                <a:t> internationaler Studierender</a:t>
              </a:r>
            </a:p>
          </p:txBody>
        </p:sp>
      </p:grpSp>
      <p:grpSp>
        <p:nvGrpSpPr>
          <p:cNvPr id="9" name="Gruppieren 8"/>
          <p:cNvGrpSpPr/>
          <p:nvPr/>
        </p:nvGrpSpPr>
        <p:grpSpPr>
          <a:xfrm>
            <a:off x="4179746" y="2539891"/>
            <a:ext cx="1214250" cy="751188"/>
            <a:chOff x="4179746" y="2631331"/>
            <a:chExt cx="1214250" cy="751188"/>
          </a:xfrm>
        </p:grpSpPr>
        <p:sp>
          <p:nvSpPr>
            <p:cNvPr id="8" name="Rechteck 7"/>
            <p:cNvSpPr/>
            <p:nvPr/>
          </p:nvSpPr>
          <p:spPr>
            <a:xfrm>
              <a:off x="4244383" y="2785110"/>
              <a:ext cx="872916" cy="487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9746" y="2631331"/>
              <a:ext cx="1214250" cy="751188"/>
            </a:xfrm>
            <a:prstGeom prst="rect">
              <a:avLst/>
            </a:prstGeom>
          </p:spPr>
        </p:pic>
      </p:grpSp>
      <p:pic>
        <p:nvPicPr>
          <p:cNvPr id="51" name="Grafik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30434" flipH="1" flipV="1">
            <a:off x="4724616" y="2294704"/>
            <a:ext cx="566091" cy="503013"/>
          </a:xfrm>
          <a:prstGeom prst="rect">
            <a:avLst/>
          </a:prstGeom>
        </p:spPr>
      </p:pic>
      <p:pic>
        <p:nvPicPr>
          <p:cNvPr id="54" name="Grafik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682586">
            <a:off x="8174486" y="4961363"/>
            <a:ext cx="298505" cy="341836"/>
          </a:xfrm>
          <a:prstGeom prst="rect">
            <a:avLst/>
          </a:prstGeom>
        </p:spPr>
      </p:pic>
      <p:pic>
        <p:nvPicPr>
          <p:cNvPr id="55" name="Grafik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8670" y="4905811"/>
            <a:ext cx="1721103" cy="915094"/>
          </a:xfrm>
          <a:prstGeom prst="rect">
            <a:avLst/>
          </a:prstGeom>
        </p:spPr>
      </p:pic>
      <p:sp>
        <p:nvSpPr>
          <p:cNvPr id="57" name="Textfeld 56"/>
          <p:cNvSpPr txBox="1"/>
          <p:nvPr/>
        </p:nvSpPr>
        <p:spPr>
          <a:xfrm>
            <a:off x="8819394" y="5209469"/>
            <a:ext cx="1080745" cy="307777"/>
          </a:xfrm>
          <a:prstGeom prst="rect">
            <a:avLst/>
          </a:prstGeom>
          <a:noFill/>
        </p:spPr>
        <p:txBody>
          <a:bodyPr wrap="none" rtlCol="0">
            <a:spAutoFit/>
          </a:bodyPr>
          <a:lstStyle/>
          <a:p>
            <a:r>
              <a:rPr lang="de-DE" sz="1400" dirty="0">
                <a:solidFill>
                  <a:srgbClr val="003057"/>
                </a:solidFill>
                <a:latin typeface="DINRoundPro" panose="020B0504020101020102" pitchFamily="34" charset="0"/>
              </a:rPr>
              <a:t>Im Prozess</a:t>
            </a:r>
          </a:p>
        </p:txBody>
      </p:sp>
      <p:pic>
        <p:nvPicPr>
          <p:cNvPr id="58" name="Grafik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8670" y="3667387"/>
            <a:ext cx="1721103" cy="915094"/>
          </a:xfrm>
          <a:prstGeom prst="rect">
            <a:avLst/>
          </a:prstGeom>
        </p:spPr>
      </p:pic>
      <p:sp>
        <p:nvSpPr>
          <p:cNvPr id="59" name="Textfeld 58"/>
          <p:cNvSpPr txBox="1"/>
          <p:nvPr/>
        </p:nvSpPr>
        <p:spPr>
          <a:xfrm>
            <a:off x="8620151" y="3951374"/>
            <a:ext cx="1561646" cy="307777"/>
          </a:xfrm>
          <a:prstGeom prst="rect">
            <a:avLst/>
          </a:prstGeom>
          <a:noFill/>
        </p:spPr>
        <p:txBody>
          <a:bodyPr wrap="none" rtlCol="0">
            <a:spAutoFit/>
          </a:bodyPr>
          <a:lstStyle/>
          <a:p>
            <a:r>
              <a:rPr lang="de-DE" sz="1400" dirty="0">
                <a:solidFill>
                  <a:srgbClr val="003057"/>
                </a:solidFill>
                <a:latin typeface="DINRoundPro" panose="020B0504020101020102" pitchFamily="34" charset="0"/>
              </a:rPr>
              <a:t>Beim Ankommen</a:t>
            </a:r>
          </a:p>
        </p:txBody>
      </p:sp>
      <p:sp>
        <p:nvSpPr>
          <p:cNvPr id="61" name="Textfeld 60"/>
          <p:cNvSpPr txBox="1"/>
          <p:nvPr/>
        </p:nvSpPr>
        <p:spPr>
          <a:xfrm>
            <a:off x="10687048" y="3683870"/>
            <a:ext cx="1154483" cy="276999"/>
          </a:xfrm>
          <a:prstGeom prst="rect">
            <a:avLst/>
          </a:prstGeom>
          <a:noFill/>
        </p:spPr>
        <p:txBody>
          <a:bodyPr wrap="none" rtlCol="0">
            <a:spAutoFit/>
          </a:bodyPr>
          <a:lstStyle/>
          <a:p>
            <a:r>
              <a:rPr lang="de-DE" sz="1200" dirty="0">
                <a:solidFill>
                  <a:srgbClr val="003057"/>
                </a:solidFill>
                <a:latin typeface="DINRoundPro" panose="020B0504020101020102" pitchFamily="34" charset="0"/>
              </a:rPr>
              <a:t>Kennenlernen</a:t>
            </a:r>
          </a:p>
        </p:txBody>
      </p:sp>
      <p:pic>
        <p:nvPicPr>
          <p:cNvPr id="62" name="Grafik 6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67279">
            <a:off x="9803568" y="3303367"/>
            <a:ext cx="324351" cy="662312"/>
          </a:xfrm>
          <a:prstGeom prst="rect">
            <a:avLst/>
          </a:prstGeom>
        </p:spPr>
      </p:pic>
      <p:pic>
        <p:nvPicPr>
          <p:cNvPr id="63" name="Grafik 62"/>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rot="8803235">
            <a:off x="10498425" y="3876762"/>
            <a:ext cx="306270" cy="345351"/>
          </a:xfrm>
          <a:prstGeom prst="rect">
            <a:avLst/>
          </a:prstGeom>
        </p:spPr>
      </p:pic>
      <p:sp>
        <p:nvSpPr>
          <p:cNvPr id="64" name="Textfeld 63"/>
          <p:cNvSpPr txBox="1"/>
          <p:nvPr/>
        </p:nvSpPr>
        <p:spPr>
          <a:xfrm>
            <a:off x="9953630" y="3016556"/>
            <a:ext cx="1218603" cy="461665"/>
          </a:xfrm>
          <a:prstGeom prst="rect">
            <a:avLst/>
          </a:prstGeom>
          <a:noFill/>
        </p:spPr>
        <p:txBody>
          <a:bodyPr wrap="none" rtlCol="0">
            <a:spAutoFit/>
          </a:bodyPr>
          <a:lstStyle/>
          <a:p>
            <a:r>
              <a:rPr lang="de-DE" sz="1200" dirty="0">
                <a:solidFill>
                  <a:srgbClr val="003057"/>
                </a:solidFill>
                <a:latin typeface="DINRoundPro" panose="020B0504020101020102" pitchFamily="34" charset="0"/>
              </a:rPr>
              <a:t>Akademisches </a:t>
            </a:r>
            <a:br>
              <a:rPr lang="de-DE" sz="1200" dirty="0">
                <a:solidFill>
                  <a:srgbClr val="003057"/>
                </a:solidFill>
                <a:latin typeface="DINRoundPro" panose="020B0504020101020102" pitchFamily="34" charset="0"/>
              </a:rPr>
            </a:br>
            <a:r>
              <a:rPr lang="de-DE" sz="1200" dirty="0">
                <a:solidFill>
                  <a:srgbClr val="003057"/>
                </a:solidFill>
                <a:latin typeface="DINRoundPro" panose="020B0504020101020102" pitchFamily="34" charset="0"/>
              </a:rPr>
              <a:t>Ankommen</a:t>
            </a:r>
          </a:p>
        </p:txBody>
      </p:sp>
      <p:pic>
        <p:nvPicPr>
          <p:cNvPr id="65" name="Grafik 6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87747">
            <a:off x="9945838" y="4197015"/>
            <a:ext cx="391150" cy="692247"/>
          </a:xfrm>
          <a:prstGeom prst="rect">
            <a:avLst/>
          </a:prstGeom>
        </p:spPr>
      </p:pic>
      <p:sp>
        <p:nvSpPr>
          <p:cNvPr id="66" name="Textfeld 65"/>
          <p:cNvSpPr txBox="1"/>
          <p:nvPr/>
        </p:nvSpPr>
        <p:spPr>
          <a:xfrm>
            <a:off x="10384884" y="4201455"/>
            <a:ext cx="966931" cy="461665"/>
          </a:xfrm>
          <a:prstGeom prst="rect">
            <a:avLst/>
          </a:prstGeom>
          <a:noFill/>
        </p:spPr>
        <p:txBody>
          <a:bodyPr wrap="none" rtlCol="0">
            <a:spAutoFit/>
          </a:bodyPr>
          <a:lstStyle/>
          <a:p>
            <a:r>
              <a:rPr lang="de-DE" sz="1200" dirty="0">
                <a:solidFill>
                  <a:srgbClr val="003057"/>
                </a:solidFill>
                <a:latin typeface="DINRoundPro" panose="020B0504020101020102" pitchFamily="34" charset="0"/>
              </a:rPr>
              <a:t>soziales </a:t>
            </a:r>
            <a:br>
              <a:rPr lang="de-DE" sz="1200" dirty="0">
                <a:solidFill>
                  <a:srgbClr val="003057"/>
                </a:solidFill>
                <a:latin typeface="DINRoundPro" panose="020B0504020101020102" pitchFamily="34" charset="0"/>
              </a:rPr>
            </a:br>
            <a:r>
              <a:rPr lang="de-DE" sz="1200" dirty="0">
                <a:solidFill>
                  <a:srgbClr val="003057"/>
                </a:solidFill>
                <a:latin typeface="DINRoundPro" panose="020B0504020101020102" pitchFamily="34" charset="0"/>
              </a:rPr>
              <a:t>Ankommen</a:t>
            </a:r>
          </a:p>
        </p:txBody>
      </p:sp>
      <p:pic>
        <p:nvPicPr>
          <p:cNvPr id="67" name="Grafik 6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128626">
            <a:off x="11165764" y="4488812"/>
            <a:ext cx="457933" cy="403110"/>
          </a:xfrm>
          <a:prstGeom prst="rect">
            <a:avLst/>
          </a:prstGeom>
        </p:spPr>
      </p:pic>
      <p:sp>
        <p:nvSpPr>
          <p:cNvPr id="68" name="Textfeld 67"/>
          <p:cNvSpPr txBox="1"/>
          <p:nvPr/>
        </p:nvSpPr>
        <p:spPr>
          <a:xfrm>
            <a:off x="10540497" y="4987360"/>
            <a:ext cx="1519968" cy="276999"/>
          </a:xfrm>
          <a:prstGeom prst="rect">
            <a:avLst/>
          </a:prstGeom>
          <a:noFill/>
        </p:spPr>
        <p:txBody>
          <a:bodyPr wrap="none" rtlCol="0">
            <a:spAutoFit/>
          </a:bodyPr>
          <a:lstStyle/>
          <a:p>
            <a:r>
              <a:rPr lang="de-DE" sz="1200" dirty="0">
                <a:solidFill>
                  <a:srgbClr val="003057"/>
                </a:solidFill>
                <a:latin typeface="DINRoundPro" panose="020B0504020101020102" pitchFamily="34" charset="0"/>
              </a:rPr>
              <a:t>Im digitalen Setting</a:t>
            </a:r>
          </a:p>
        </p:txBody>
      </p:sp>
      <p:pic>
        <p:nvPicPr>
          <p:cNvPr id="69" name="Grafik 6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987249">
            <a:off x="10177077" y="5312793"/>
            <a:ext cx="391150" cy="692247"/>
          </a:xfrm>
          <a:prstGeom prst="rect">
            <a:avLst/>
          </a:prstGeom>
        </p:spPr>
      </p:pic>
      <p:sp>
        <p:nvSpPr>
          <p:cNvPr id="70" name="Textfeld 69"/>
          <p:cNvSpPr txBox="1"/>
          <p:nvPr/>
        </p:nvSpPr>
        <p:spPr>
          <a:xfrm>
            <a:off x="10084334" y="5914974"/>
            <a:ext cx="1673856" cy="276999"/>
          </a:xfrm>
          <a:prstGeom prst="rect">
            <a:avLst/>
          </a:prstGeom>
          <a:noFill/>
        </p:spPr>
        <p:txBody>
          <a:bodyPr wrap="none" rtlCol="0">
            <a:spAutoFit/>
          </a:bodyPr>
          <a:lstStyle/>
          <a:p>
            <a:r>
              <a:rPr lang="de-DE" sz="1200" dirty="0" err="1">
                <a:solidFill>
                  <a:srgbClr val="003057"/>
                </a:solidFill>
                <a:latin typeface="DINRoundPro" panose="020B0504020101020102" pitchFamily="34" charset="0"/>
              </a:rPr>
              <a:t>Teambuilding</a:t>
            </a:r>
            <a:r>
              <a:rPr lang="de-DE" sz="1200" dirty="0">
                <a:solidFill>
                  <a:srgbClr val="003057"/>
                </a:solidFill>
                <a:latin typeface="DINRoundPro" panose="020B0504020101020102" pitchFamily="34" charset="0"/>
              </a:rPr>
              <a:t> fördern</a:t>
            </a:r>
          </a:p>
        </p:txBody>
      </p:sp>
      <p:sp>
        <p:nvSpPr>
          <p:cNvPr id="71" name="Textfeld 70"/>
          <p:cNvSpPr txBox="1"/>
          <p:nvPr/>
        </p:nvSpPr>
        <p:spPr>
          <a:xfrm>
            <a:off x="8219142" y="5928649"/>
            <a:ext cx="1508746" cy="276999"/>
          </a:xfrm>
          <a:prstGeom prst="rect">
            <a:avLst/>
          </a:prstGeom>
          <a:noFill/>
        </p:spPr>
        <p:txBody>
          <a:bodyPr wrap="none" rtlCol="0">
            <a:spAutoFit/>
          </a:bodyPr>
          <a:lstStyle/>
          <a:p>
            <a:r>
              <a:rPr lang="de-DE" sz="1200" dirty="0">
                <a:solidFill>
                  <a:srgbClr val="003057"/>
                </a:solidFill>
                <a:latin typeface="DINRoundPro" panose="020B0504020101020102" pitchFamily="34" charset="0"/>
              </a:rPr>
              <a:t>Arbeitsatmosphäre</a:t>
            </a:r>
          </a:p>
        </p:txBody>
      </p:sp>
      <p:pic>
        <p:nvPicPr>
          <p:cNvPr id="72" name="Grafik 7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13902892">
            <a:off x="9679595" y="5872122"/>
            <a:ext cx="355539" cy="331567"/>
          </a:xfrm>
          <a:prstGeom prst="rect">
            <a:avLst/>
          </a:prstGeom>
        </p:spPr>
      </p:pic>
      <p:pic>
        <p:nvPicPr>
          <p:cNvPr id="73" name="Grafik 7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37296" y="2053176"/>
            <a:ext cx="492638" cy="386700"/>
          </a:xfrm>
          <a:prstGeom prst="rect">
            <a:avLst/>
          </a:prstGeom>
        </p:spPr>
      </p:pic>
      <p:sp>
        <p:nvSpPr>
          <p:cNvPr id="74" name="Textfeld 73"/>
          <p:cNvSpPr txBox="1"/>
          <p:nvPr/>
        </p:nvSpPr>
        <p:spPr>
          <a:xfrm>
            <a:off x="7823180" y="1777369"/>
            <a:ext cx="845103" cy="276999"/>
          </a:xfrm>
          <a:prstGeom prst="rect">
            <a:avLst/>
          </a:prstGeom>
          <a:noFill/>
        </p:spPr>
        <p:txBody>
          <a:bodyPr wrap="none" rtlCol="0">
            <a:spAutoFit/>
          </a:bodyPr>
          <a:lstStyle/>
          <a:p>
            <a:r>
              <a:rPr lang="de-DE" sz="1200" dirty="0">
                <a:solidFill>
                  <a:srgbClr val="003057"/>
                </a:solidFill>
                <a:latin typeface="DINRoundPro" panose="020B0504020101020102" pitchFamily="34" charset="0"/>
              </a:rPr>
              <a:t>Diversität</a:t>
            </a:r>
          </a:p>
        </p:txBody>
      </p:sp>
      <p:pic>
        <p:nvPicPr>
          <p:cNvPr id="75" name="Grafik 7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1131820">
            <a:off x="8444688" y="2315113"/>
            <a:ext cx="609666" cy="381689"/>
          </a:xfrm>
          <a:prstGeom prst="rect">
            <a:avLst/>
          </a:prstGeom>
        </p:spPr>
      </p:pic>
      <p:sp>
        <p:nvSpPr>
          <p:cNvPr id="76" name="Textfeld 75"/>
          <p:cNvSpPr txBox="1"/>
          <p:nvPr/>
        </p:nvSpPr>
        <p:spPr>
          <a:xfrm>
            <a:off x="8955699" y="2359159"/>
            <a:ext cx="1271502" cy="461665"/>
          </a:xfrm>
          <a:prstGeom prst="rect">
            <a:avLst/>
          </a:prstGeom>
          <a:noFill/>
        </p:spPr>
        <p:txBody>
          <a:bodyPr wrap="none" rtlCol="0">
            <a:spAutoFit/>
          </a:bodyPr>
          <a:lstStyle/>
          <a:p>
            <a:r>
              <a:rPr lang="de-DE" sz="1200" dirty="0">
                <a:solidFill>
                  <a:srgbClr val="003057"/>
                </a:solidFill>
                <a:latin typeface="DINRoundPro" panose="020B0504020101020102" pitchFamily="34" charset="0"/>
              </a:rPr>
              <a:t>Interkulturelle </a:t>
            </a:r>
            <a:br>
              <a:rPr lang="de-DE" sz="1200" dirty="0">
                <a:solidFill>
                  <a:srgbClr val="003057"/>
                </a:solidFill>
                <a:latin typeface="DINRoundPro" panose="020B0504020101020102" pitchFamily="34" charset="0"/>
              </a:rPr>
            </a:br>
            <a:r>
              <a:rPr lang="de-DE" sz="1200" dirty="0">
                <a:solidFill>
                  <a:srgbClr val="003057"/>
                </a:solidFill>
                <a:latin typeface="DINRoundPro" panose="020B0504020101020102" pitchFamily="34" charset="0"/>
              </a:rPr>
              <a:t>Kommunikation</a:t>
            </a:r>
          </a:p>
        </p:txBody>
      </p:sp>
      <p:pic>
        <p:nvPicPr>
          <p:cNvPr id="11" name="Grafik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30423" y="4209601"/>
            <a:ext cx="1708851" cy="908580"/>
          </a:xfrm>
          <a:prstGeom prst="rect">
            <a:avLst/>
          </a:prstGeom>
        </p:spPr>
      </p:pic>
      <p:sp>
        <p:nvSpPr>
          <p:cNvPr id="12" name="Textfeld 11"/>
          <p:cNvSpPr txBox="1"/>
          <p:nvPr/>
        </p:nvSpPr>
        <p:spPr>
          <a:xfrm>
            <a:off x="6744411" y="4524031"/>
            <a:ext cx="1539204" cy="307777"/>
          </a:xfrm>
          <a:prstGeom prst="rect">
            <a:avLst/>
          </a:prstGeom>
          <a:noFill/>
        </p:spPr>
        <p:txBody>
          <a:bodyPr wrap="none" rtlCol="0">
            <a:spAutoFit/>
          </a:bodyPr>
          <a:lstStyle/>
          <a:p>
            <a:r>
              <a:rPr lang="de-DE" sz="1400" b="1" dirty="0">
                <a:solidFill>
                  <a:schemeClr val="bg1"/>
                </a:solidFill>
                <a:latin typeface="DINRoundPro" panose="020B0504020101020102" pitchFamily="34" charset="0"/>
              </a:rPr>
              <a:t>Gruppendynamik</a:t>
            </a:r>
          </a:p>
        </p:txBody>
      </p:sp>
      <p:pic>
        <p:nvPicPr>
          <p:cNvPr id="77" name="Grafik 7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73119" y="3630283"/>
            <a:ext cx="1708851" cy="908580"/>
          </a:xfrm>
          <a:prstGeom prst="rect">
            <a:avLst/>
          </a:prstGeom>
        </p:spPr>
      </p:pic>
      <p:sp>
        <p:nvSpPr>
          <p:cNvPr id="78" name="Textfeld 77"/>
          <p:cNvSpPr txBox="1"/>
          <p:nvPr/>
        </p:nvSpPr>
        <p:spPr>
          <a:xfrm>
            <a:off x="8587107" y="3944713"/>
            <a:ext cx="1561646" cy="307777"/>
          </a:xfrm>
          <a:prstGeom prst="rect">
            <a:avLst/>
          </a:prstGeom>
          <a:noFill/>
        </p:spPr>
        <p:txBody>
          <a:bodyPr wrap="none" rtlCol="0">
            <a:spAutoFit/>
          </a:bodyPr>
          <a:lstStyle/>
          <a:p>
            <a:r>
              <a:rPr lang="de-DE" sz="1400" b="1" dirty="0">
                <a:solidFill>
                  <a:schemeClr val="bg1"/>
                </a:solidFill>
                <a:latin typeface="DINRoundPro" panose="020B0504020101020102" pitchFamily="34" charset="0"/>
              </a:rPr>
              <a:t>Beim Ankommen</a:t>
            </a:r>
          </a:p>
        </p:txBody>
      </p:sp>
      <p:pic>
        <p:nvPicPr>
          <p:cNvPr id="79" name="Grafik 7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63356" y="4098580"/>
            <a:ext cx="1363026" cy="724708"/>
          </a:xfrm>
          <a:prstGeom prst="rect">
            <a:avLst/>
          </a:prstGeom>
        </p:spPr>
      </p:pic>
      <p:sp>
        <p:nvSpPr>
          <p:cNvPr id="80" name="Textfeld 79"/>
          <p:cNvSpPr txBox="1"/>
          <p:nvPr/>
        </p:nvSpPr>
        <p:spPr>
          <a:xfrm>
            <a:off x="10484409" y="4204854"/>
            <a:ext cx="1245610" cy="461665"/>
          </a:xfrm>
          <a:prstGeom prst="rect">
            <a:avLst/>
          </a:prstGeom>
          <a:noFill/>
        </p:spPr>
        <p:txBody>
          <a:bodyPr wrap="square" rtlCol="0">
            <a:spAutoFit/>
          </a:bodyPr>
          <a:lstStyle/>
          <a:p>
            <a:r>
              <a:rPr lang="de-DE" sz="1200" b="1" dirty="0">
                <a:solidFill>
                  <a:schemeClr val="bg1"/>
                </a:solidFill>
                <a:latin typeface="DINRoundPro" panose="020B0504020101020102" pitchFamily="34" charset="0"/>
              </a:rPr>
              <a:t>Soziales Ankommen</a:t>
            </a:r>
          </a:p>
        </p:txBody>
      </p:sp>
      <p:sp>
        <p:nvSpPr>
          <p:cNvPr id="13" name="Gleichschenkliges Dreieck 12"/>
          <p:cNvSpPr/>
          <p:nvPr/>
        </p:nvSpPr>
        <p:spPr>
          <a:xfrm rot="8053187">
            <a:off x="6263354" y="3940823"/>
            <a:ext cx="434030" cy="410299"/>
          </a:xfrm>
          <a:prstGeom prst="triangle">
            <a:avLst/>
          </a:prstGeom>
          <a:solidFill>
            <a:srgbClr val="17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Gleichschenkliges Dreieck 80"/>
          <p:cNvSpPr/>
          <p:nvPr/>
        </p:nvSpPr>
        <p:spPr>
          <a:xfrm rot="2600437">
            <a:off x="8171987" y="4196479"/>
            <a:ext cx="352201" cy="254505"/>
          </a:xfrm>
          <a:prstGeom prst="triangle">
            <a:avLst/>
          </a:prstGeom>
          <a:solidFill>
            <a:srgbClr val="17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1561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P spid="27" grpId="0"/>
      <p:bldP spid="39" grpId="0"/>
      <p:bldP spid="40" grpId="0"/>
      <p:bldP spid="57" grpId="0"/>
      <p:bldP spid="59" grpId="0"/>
      <p:bldP spid="61" grpId="0"/>
      <p:bldP spid="64" grpId="0"/>
      <p:bldP spid="66" grpId="0"/>
      <p:bldP spid="68" grpId="0"/>
      <p:bldP spid="70" grpId="0"/>
      <p:bldP spid="71" grpId="0"/>
      <p:bldP spid="74" grpId="0"/>
      <p:bldP spid="76" grpId="0"/>
      <p:bldP spid="12" grpId="0"/>
      <p:bldP spid="78" grpId="0"/>
      <p:bldP spid="80" grpId="0"/>
      <p:bldP spid="13" grpId="0" animBg="1"/>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D0D3E98-3095-4DC1-A2F3-A65CE3639E6C}" type="datetime1">
              <a:rPr lang="de-DE" smtClean="0"/>
              <a:t>20.06.2022</a:t>
            </a:fld>
            <a:endParaRPr lang="de-DE" dirty="0"/>
          </a:p>
        </p:txBody>
      </p:sp>
      <p:sp>
        <p:nvSpPr>
          <p:cNvPr id="3" name="Fußzeilenplatzhalter 2"/>
          <p:cNvSpPr>
            <a:spLocks noGrp="1"/>
          </p:cNvSpPr>
          <p:nvPr>
            <p:ph type="ftr" sz="quarter" idx="11"/>
          </p:nvPr>
        </p:nvSpPr>
        <p:spPr/>
        <p:txBody>
          <a:bodyPr/>
          <a:lstStyle/>
          <a:p>
            <a:r>
              <a:rPr lang="de-DE"/>
              <a:t>Hochschuldidaktik im Digitalen Zeitalter – HD@DH.nrw</a:t>
            </a:r>
            <a:endParaRPr lang="de-DE" dirty="0"/>
          </a:p>
        </p:txBody>
      </p:sp>
      <p:sp>
        <p:nvSpPr>
          <p:cNvPr id="4" name="Foliennummernplatzhalter 3"/>
          <p:cNvSpPr>
            <a:spLocks noGrp="1"/>
          </p:cNvSpPr>
          <p:nvPr>
            <p:ph type="sldNum" sz="quarter" idx="12"/>
          </p:nvPr>
        </p:nvSpPr>
        <p:spPr/>
        <p:txBody>
          <a:bodyPr/>
          <a:lstStyle/>
          <a:p>
            <a:fld id="{A876AEA8-1CBD-4FE5-8F92-32FEE13610E2}" type="slidenum">
              <a:rPr lang="de-DE" smtClean="0"/>
              <a:t>9</a:t>
            </a:fld>
            <a:endParaRPr lang="de-DE"/>
          </a:p>
        </p:txBody>
      </p:sp>
      <p:sp>
        <p:nvSpPr>
          <p:cNvPr id="5" name="Titel 4"/>
          <p:cNvSpPr>
            <a:spLocks noGrp="1"/>
          </p:cNvSpPr>
          <p:nvPr>
            <p:ph type="title"/>
          </p:nvPr>
        </p:nvSpPr>
        <p:spPr/>
        <p:txBody>
          <a:bodyPr>
            <a:normAutofit fontScale="90000"/>
          </a:bodyPr>
          <a:lstStyle/>
          <a:p>
            <a:r>
              <a:rPr lang="de-DE" dirty="0"/>
              <a:t>Story – Problemorientierter Lernpfad </a:t>
            </a:r>
          </a:p>
        </p:txBody>
      </p:sp>
      <p:pic>
        <p:nvPicPr>
          <p:cNvPr id="18" name="Grafik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92" y="1779209"/>
            <a:ext cx="1466177" cy="2177831"/>
          </a:xfrm>
          <a:prstGeom prst="rect">
            <a:avLst/>
          </a:prstGeom>
        </p:spPr>
      </p:pic>
      <p:pic>
        <p:nvPicPr>
          <p:cNvPr id="28" name="Grafik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19904">
            <a:off x="5586700" y="3563750"/>
            <a:ext cx="440025" cy="503899"/>
          </a:xfrm>
          <a:prstGeom prst="rect">
            <a:avLst/>
          </a:prstGeom>
        </p:spPr>
      </p:pic>
      <p:grpSp>
        <p:nvGrpSpPr>
          <p:cNvPr id="9" name="Gruppieren 8"/>
          <p:cNvGrpSpPr/>
          <p:nvPr/>
        </p:nvGrpSpPr>
        <p:grpSpPr>
          <a:xfrm>
            <a:off x="1469988" y="2698328"/>
            <a:ext cx="1214250" cy="751188"/>
            <a:chOff x="4179746" y="2631331"/>
            <a:chExt cx="1214250" cy="751188"/>
          </a:xfrm>
        </p:grpSpPr>
        <p:sp>
          <p:nvSpPr>
            <p:cNvPr id="8" name="Rechteck 7"/>
            <p:cNvSpPr/>
            <p:nvPr/>
          </p:nvSpPr>
          <p:spPr>
            <a:xfrm>
              <a:off x="4244383" y="2785110"/>
              <a:ext cx="872916" cy="487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9746" y="2631331"/>
              <a:ext cx="1214250" cy="751188"/>
            </a:xfrm>
            <a:prstGeom prst="rect">
              <a:avLst/>
            </a:prstGeom>
          </p:spPr>
        </p:pic>
      </p:grpSp>
      <p:pic>
        <p:nvPicPr>
          <p:cNvPr id="60" name="Grafik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9390" y="2775985"/>
            <a:ext cx="2003951" cy="1065481"/>
          </a:xfrm>
          <a:prstGeom prst="rect">
            <a:avLst/>
          </a:prstGeom>
        </p:spPr>
      </p:pic>
      <p:pic>
        <p:nvPicPr>
          <p:cNvPr id="82" name="Grafik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0302" y="4695230"/>
            <a:ext cx="2003951" cy="1065481"/>
          </a:xfrm>
          <a:prstGeom prst="rect">
            <a:avLst/>
          </a:prstGeom>
        </p:spPr>
      </p:pic>
      <p:pic>
        <p:nvPicPr>
          <p:cNvPr id="83" name="Grafik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105723" y="4031255"/>
            <a:ext cx="440025" cy="503899"/>
          </a:xfrm>
          <a:prstGeom prst="rect">
            <a:avLst/>
          </a:prstGeom>
        </p:spPr>
      </p:pic>
      <p:sp>
        <p:nvSpPr>
          <p:cNvPr id="84" name="Textfeld 83"/>
          <p:cNvSpPr txBox="1"/>
          <p:nvPr/>
        </p:nvSpPr>
        <p:spPr>
          <a:xfrm>
            <a:off x="6673938" y="3154838"/>
            <a:ext cx="805029" cy="307777"/>
          </a:xfrm>
          <a:prstGeom prst="rect">
            <a:avLst/>
          </a:prstGeom>
          <a:noFill/>
        </p:spPr>
        <p:txBody>
          <a:bodyPr wrap="none" rtlCol="0">
            <a:spAutoFit/>
          </a:bodyPr>
          <a:lstStyle/>
          <a:p>
            <a:r>
              <a:rPr lang="de-DE" sz="1400" b="1" dirty="0">
                <a:solidFill>
                  <a:srgbClr val="003057"/>
                </a:solidFill>
                <a:latin typeface="DINRoundPro" panose="020B0504020101020102" pitchFamily="34" charset="0"/>
              </a:rPr>
              <a:t>Analyse</a:t>
            </a:r>
          </a:p>
        </p:txBody>
      </p:sp>
      <p:sp>
        <p:nvSpPr>
          <p:cNvPr id="85" name="Textfeld 84"/>
          <p:cNvSpPr txBox="1"/>
          <p:nvPr/>
        </p:nvSpPr>
        <p:spPr>
          <a:xfrm>
            <a:off x="6654719" y="5079255"/>
            <a:ext cx="1342034" cy="307777"/>
          </a:xfrm>
          <a:prstGeom prst="rect">
            <a:avLst/>
          </a:prstGeom>
          <a:noFill/>
        </p:spPr>
        <p:txBody>
          <a:bodyPr wrap="none" rtlCol="0">
            <a:spAutoFit/>
          </a:bodyPr>
          <a:lstStyle/>
          <a:p>
            <a:r>
              <a:rPr lang="de-DE" sz="1400" b="1" dirty="0">
                <a:solidFill>
                  <a:srgbClr val="003057"/>
                </a:solidFill>
                <a:latin typeface="DINRoundPro" panose="020B0504020101020102" pitchFamily="34" charset="0"/>
              </a:rPr>
              <a:t>Selbststudium</a:t>
            </a:r>
          </a:p>
        </p:txBody>
      </p:sp>
      <p:pic>
        <p:nvPicPr>
          <p:cNvPr id="20" name="Grafik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313622" flipV="1">
            <a:off x="2172714" y="2707274"/>
            <a:ext cx="538343" cy="269832"/>
          </a:xfrm>
          <a:prstGeom prst="rect">
            <a:avLst/>
          </a:prstGeom>
        </p:spPr>
      </p:pic>
      <p:sp>
        <p:nvSpPr>
          <p:cNvPr id="86" name="Textfeld 85"/>
          <p:cNvSpPr txBox="1"/>
          <p:nvPr/>
        </p:nvSpPr>
        <p:spPr>
          <a:xfrm>
            <a:off x="2647577" y="2155028"/>
            <a:ext cx="1963999" cy="646331"/>
          </a:xfrm>
          <a:prstGeom prst="rect">
            <a:avLst/>
          </a:prstGeom>
          <a:noFill/>
        </p:spPr>
        <p:txBody>
          <a:bodyPr wrap="none" rtlCol="0">
            <a:spAutoFit/>
          </a:bodyPr>
          <a:lstStyle/>
          <a:p>
            <a:r>
              <a:rPr lang="de-DE" sz="1200" dirty="0">
                <a:solidFill>
                  <a:srgbClr val="003057"/>
                </a:solidFill>
                <a:latin typeface="DINRoundPro" panose="020B0504020101020102" pitchFamily="34" charset="0"/>
              </a:rPr>
              <a:t>Vorhandenes Wissen </a:t>
            </a:r>
            <a:br>
              <a:rPr lang="de-DE" sz="1200" dirty="0">
                <a:solidFill>
                  <a:srgbClr val="003057"/>
                </a:solidFill>
                <a:latin typeface="DINRoundPro" panose="020B0504020101020102" pitchFamily="34" charset="0"/>
              </a:rPr>
            </a:br>
            <a:r>
              <a:rPr lang="de-DE" sz="1200" dirty="0">
                <a:solidFill>
                  <a:srgbClr val="003057"/>
                </a:solidFill>
                <a:latin typeface="DINRoundPro" panose="020B0504020101020102" pitchFamily="34" charset="0"/>
              </a:rPr>
              <a:t>aktivieren, Reflexion über </a:t>
            </a:r>
            <a:br>
              <a:rPr lang="de-DE" sz="1200" dirty="0">
                <a:solidFill>
                  <a:srgbClr val="003057"/>
                </a:solidFill>
                <a:latin typeface="DINRoundPro" panose="020B0504020101020102" pitchFamily="34" charset="0"/>
              </a:rPr>
            </a:br>
            <a:r>
              <a:rPr lang="de-DE" sz="1200" dirty="0">
                <a:solidFill>
                  <a:srgbClr val="003057"/>
                </a:solidFill>
                <a:latin typeface="DINRoundPro" panose="020B0504020101020102" pitchFamily="34" charset="0"/>
              </a:rPr>
              <a:t>bisherige Aktivitäten</a:t>
            </a:r>
          </a:p>
        </p:txBody>
      </p:sp>
      <p:grpSp>
        <p:nvGrpSpPr>
          <p:cNvPr id="17" name="Gruppieren 16"/>
          <p:cNvGrpSpPr/>
          <p:nvPr/>
        </p:nvGrpSpPr>
        <p:grpSpPr>
          <a:xfrm>
            <a:off x="1088480" y="1897230"/>
            <a:ext cx="10369522" cy="3888472"/>
            <a:chOff x="8802601" y="1779209"/>
            <a:chExt cx="10369522" cy="3888472"/>
          </a:xfrm>
        </p:grpSpPr>
        <p:grpSp>
          <p:nvGrpSpPr>
            <p:cNvPr id="15" name="Gruppieren 14"/>
            <p:cNvGrpSpPr/>
            <p:nvPr/>
          </p:nvGrpSpPr>
          <p:grpSpPr>
            <a:xfrm>
              <a:off x="12230921" y="3459861"/>
              <a:ext cx="1466663" cy="724708"/>
              <a:chOff x="3393538" y="5106757"/>
              <a:chExt cx="1466663" cy="724708"/>
            </a:xfrm>
          </p:grpSpPr>
          <p:pic>
            <p:nvPicPr>
              <p:cNvPr id="79" name="Grafik 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3538" y="5106757"/>
                <a:ext cx="1363026" cy="724708"/>
              </a:xfrm>
              <a:prstGeom prst="rect">
                <a:avLst/>
              </a:prstGeom>
            </p:spPr>
          </p:pic>
          <p:sp>
            <p:nvSpPr>
              <p:cNvPr id="80" name="Textfeld 79"/>
              <p:cNvSpPr txBox="1"/>
              <p:nvPr/>
            </p:nvSpPr>
            <p:spPr>
              <a:xfrm>
                <a:off x="3614591" y="5213031"/>
                <a:ext cx="1245610" cy="461665"/>
              </a:xfrm>
              <a:prstGeom prst="rect">
                <a:avLst/>
              </a:prstGeom>
              <a:noFill/>
            </p:spPr>
            <p:txBody>
              <a:bodyPr wrap="square" rtlCol="0">
                <a:spAutoFit/>
              </a:bodyPr>
              <a:lstStyle/>
              <a:p>
                <a:r>
                  <a:rPr lang="de-DE" sz="1200" b="1" dirty="0">
                    <a:solidFill>
                      <a:schemeClr val="bg1"/>
                    </a:solidFill>
                    <a:latin typeface="DINRoundPro" panose="020B0504020101020102" pitchFamily="34" charset="0"/>
                  </a:rPr>
                  <a:t>Soziales Ankommen</a:t>
                </a:r>
              </a:p>
            </p:txBody>
          </p:sp>
        </p:grpSp>
        <p:grpSp>
          <p:nvGrpSpPr>
            <p:cNvPr id="10" name="Gruppieren 9"/>
            <p:cNvGrpSpPr/>
            <p:nvPr/>
          </p:nvGrpSpPr>
          <p:grpSpPr>
            <a:xfrm>
              <a:off x="8802601" y="1779209"/>
              <a:ext cx="10369522" cy="3888472"/>
              <a:chOff x="13299819" y="-2099246"/>
              <a:chExt cx="10369522" cy="3888472"/>
            </a:xfrm>
          </p:grpSpPr>
          <p:pic>
            <p:nvPicPr>
              <p:cNvPr id="51" name="Grafik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30434" flipH="1" flipV="1">
                <a:off x="17554328" y="-894755"/>
                <a:ext cx="582435" cy="633713"/>
              </a:xfrm>
              <a:prstGeom prst="rect">
                <a:avLst/>
              </a:prstGeom>
            </p:spPr>
          </p:pic>
          <p:sp>
            <p:nvSpPr>
              <p:cNvPr id="87" name="Textfeld 86"/>
              <p:cNvSpPr txBox="1"/>
              <p:nvPr/>
            </p:nvSpPr>
            <p:spPr>
              <a:xfrm>
                <a:off x="15441591" y="-1929806"/>
                <a:ext cx="2686954" cy="276999"/>
              </a:xfrm>
              <a:prstGeom prst="rect">
                <a:avLst/>
              </a:prstGeom>
              <a:noFill/>
            </p:spPr>
            <p:txBody>
              <a:bodyPr wrap="none" rtlCol="0">
                <a:spAutoFit/>
              </a:bodyPr>
              <a:lstStyle/>
              <a:p>
                <a:r>
                  <a:rPr lang="de-DE" sz="1200" dirty="0">
                    <a:solidFill>
                      <a:srgbClr val="003057"/>
                    </a:solidFill>
                    <a:latin typeface="DINRoundPro" panose="020B0504020101020102" pitchFamily="34" charset="0"/>
                  </a:rPr>
                  <a:t>Der Aufbau von </a:t>
                </a:r>
                <a:r>
                  <a:rPr lang="de-DE" sz="1200" b="1" dirty="0">
                    <a:solidFill>
                      <a:srgbClr val="003057"/>
                    </a:solidFill>
                    <a:latin typeface="DINRoundPro" panose="020B0504020101020102" pitchFamily="34" charset="0"/>
                  </a:rPr>
                  <a:t>Vertrauen</a:t>
                </a:r>
                <a:r>
                  <a:rPr lang="de-DE" sz="1200" dirty="0">
                    <a:solidFill>
                      <a:srgbClr val="003057"/>
                    </a:solidFill>
                    <a:latin typeface="DINRoundPro" panose="020B0504020101020102" pitchFamily="34" charset="0"/>
                  </a:rPr>
                  <a:t> ist wichtig</a:t>
                </a:r>
              </a:p>
            </p:txBody>
          </p:sp>
          <p:sp>
            <p:nvSpPr>
              <p:cNvPr id="88" name="Textfeld 87"/>
              <p:cNvSpPr txBox="1"/>
              <p:nvPr/>
            </p:nvSpPr>
            <p:spPr>
              <a:xfrm>
                <a:off x="13299819" y="-925008"/>
                <a:ext cx="4283545" cy="276999"/>
              </a:xfrm>
              <a:prstGeom prst="rect">
                <a:avLst/>
              </a:prstGeom>
              <a:noFill/>
            </p:spPr>
            <p:txBody>
              <a:bodyPr wrap="none" rtlCol="0">
                <a:spAutoFit/>
              </a:bodyPr>
              <a:lstStyle/>
              <a:p>
                <a:r>
                  <a:rPr lang="de-DE" sz="1200" dirty="0">
                    <a:solidFill>
                      <a:srgbClr val="003057"/>
                    </a:solidFill>
                    <a:latin typeface="DINRoundPro" panose="020B0504020101020102" pitchFamily="34" charset="0"/>
                  </a:rPr>
                  <a:t>meine </a:t>
                </a:r>
                <a:r>
                  <a:rPr lang="de-DE" sz="1200" b="1" dirty="0">
                    <a:solidFill>
                      <a:srgbClr val="003057"/>
                    </a:solidFill>
                    <a:latin typeface="DINRoundPro" panose="020B0504020101020102" pitchFamily="34" charset="0"/>
                  </a:rPr>
                  <a:t>Rolle als Lehrende </a:t>
                </a:r>
                <a:r>
                  <a:rPr lang="de-DE" sz="1200" dirty="0">
                    <a:solidFill>
                      <a:srgbClr val="003057"/>
                    </a:solidFill>
                    <a:latin typeface="DINRoundPro" panose="020B0504020101020102" pitchFamily="34" charset="0"/>
                  </a:rPr>
                  <a:t>ist bestimmt nicht ganz unwichtig</a:t>
                </a:r>
              </a:p>
            </p:txBody>
          </p:sp>
          <p:sp>
            <p:nvSpPr>
              <p:cNvPr id="89" name="Textfeld 88"/>
              <p:cNvSpPr txBox="1"/>
              <p:nvPr/>
            </p:nvSpPr>
            <p:spPr>
              <a:xfrm>
                <a:off x="19285597" y="-308334"/>
                <a:ext cx="4213013" cy="276999"/>
              </a:xfrm>
              <a:prstGeom prst="rect">
                <a:avLst/>
              </a:prstGeom>
              <a:noFill/>
            </p:spPr>
            <p:txBody>
              <a:bodyPr wrap="none" rtlCol="0">
                <a:spAutoFit/>
              </a:bodyPr>
              <a:lstStyle/>
              <a:p>
                <a:r>
                  <a:rPr lang="de-DE" sz="1200" dirty="0">
                    <a:solidFill>
                      <a:srgbClr val="003057"/>
                    </a:solidFill>
                    <a:latin typeface="DINRoundPro" panose="020B0504020101020102" pitchFamily="34" charset="0"/>
                  </a:rPr>
                  <a:t>Es ist gut, wenn die Studierenden </a:t>
                </a:r>
                <a:r>
                  <a:rPr lang="de-DE" sz="1200" b="1" dirty="0">
                    <a:solidFill>
                      <a:srgbClr val="003057"/>
                    </a:solidFill>
                    <a:latin typeface="DINRoundPro" panose="020B0504020101020102" pitchFamily="34" charset="0"/>
                  </a:rPr>
                  <a:t>Gemeinsamkeiten</a:t>
                </a:r>
                <a:r>
                  <a:rPr lang="de-DE" sz="1200" dirty="0">
                    <a:solidFill>
                      <a:srgbClr val="003057"/>
                    </a:solidFill>
                    <a:latin typeface="DINRoundPro" panose="020B0504020101020102" pitchFamily="34" charset="0"/>
                  </a:rPr>
                  <a:t> finden</a:t>
                </a:r>
              </a:p>
            </p:txBody>
          </p:sp>
          <p:sp>
            <p:nvSpPr>
              <p:cNvPr id="90" name="Textfeld 89"/>
              <p:cNvSpPr txBox="1"/>
              <p:nvPr/>
            </p:nvSpPr>
            <p:spPr>
              <a:xfrm>
                <a:off x="19659910" y="-2099246"/>
                <a:ext cx="4009431" cy="461665"/>
              </a:xfrm>
              <a:prstGeom prst="rect">
                <a:avLst/>
              </a:prstGeom>
              <a:noFill/>
            </p:spPr>
            <p:txBody>
              <a:bodyPr wrap="none" rtlCol="0">
                <a:spAutoFit/>
              </a:bodyPr>
              <a:lstStyle/>
              <a:p>
                <a:r>
                  <a:rPr lang="de-DE" sz="1200" dirty="0">
                    <a:solidFill>
                      <a:srgbClr val="003057"/>
                    </a:solidFill>
                    <a:latin typeface="DINRoundPro" panose="020B0504020101020102" pitchFamily="34" charset="0"/>
                  </a:rPr>
                  <a:t>Besonders </a:t>
                </a:r>
                <a:r>
                  <a:rPr lang="de-DE" sz="1200" b="1" dirty="0">
                    <a:solidFill>
                      <a:srgbClr val="003057"/>
                    </a:solidFill>
                    <a:latin typeface="DINRoundPro" panose="020B0504020101020102" pitchFamily="34" charset="0"/>
                  </a:rPr>
                  <a:t>schüchterne Menschen </a:t>
                </a:r>
                <a:r>
                  <a:rPr lang="de-DE" sz="1200" dirty="0">
                    <a:solidFill>
                      <a:srgbClr val="003057"/>
                    </a:solidFill>
                    <a:latin typeface="DINRoundPro" panose="020B0504020101020102" pitchFamily="34" charset="0"/>
                  </a:rPr>
                  <a:t>brauchen das </a:t>
                </a:r>
                <a:br>
                  <a:rPr lang="de-DE" sz="1200" dirty="0">
                    <a:solidFill>
                      <a:srgbClr val="003057"/>
                    </a:solidFill>
                    <a:latin typeface="DINRoundPro" panose="020B0504020101020102" pitchFamily="34" charset="0"/>
                  </a:rPr>
                </a:br>
                <a:r>
                  <a:rPr lang="de-DE" sz="1200" dirty="0">
                    <a:solidFill>
                      <a:srgbClr val="003057"/>
                    </a:solidFill>
                    <a:latin typeface="DINRoundPro" panose="020B0504020101020102" pitchFamily="34" charset="0"/>
                  </a:rPr>
                  <a:t>soziale Ankommen, um sich in der Gruppe einzubringen</a:t>
                </a:r>
              </a:p>
            </p:txBody>
          </p:sp>
          <p:sp>
            <p:nvSpPr>
              <p:cNvPr id="91" name="Textfeld 90"/>
              <p:cNvSpPr txBox="1"/>
              <p:nvPr/>
            </p:nvSpPr>
            <p:spPr>
              <a:xfrm>
                <a:off x="13516125" y="616434"/>
                <a:ext cx="4063933" cy="461665"/>
              </a:xfrm>
              <a:prstGeom prst="rect">
                <a:avLst/>
              </a:prstGeom>
              <a:noFill/>
            </p:spPr>
            <p:txBody>
              <a:bodyPr wrap="none" rtlCol="0">
                <a:spAutoFit/>
              </a:bodyPr>
              <a:lstStyle/>
              <a:p>
                <a:r>
                  <a:rPr lang="de-DE" sz="1200" b="1" dirty="0" err="1">
                    <a:solidFill>
                      <a:srgbClr val="003057"/>
                    </a:solidFill>
                    <a:latin typeface="DINRoundPro" panose="020B0504020101020102" pitchFamily="34" charset="0"/>
                  </a:rPr>
                  <a:t>Kennenlernspiele</a:t>
                </a:r>
                <a:r>
                  <a:rPr lang="de-DE" sz="1200" dirty="0">
                    <a:solidFill>
                      <a:srgbClr val="003057"/>
                    </a:solidFill>
                    <a:latin typeface="DINRoundPro" panose="020B0504020101020102" pitchFamily="34" charset="0"/>
                  </a:rPr>
                  <a:t> haben bislang immer gut funktioniert, </a:t>
                </a:r>
                <a:br>
                  <a:rPr lang="de-DE" sz="1200" dirty="0">
                    <a:solidFill>
                      <a:srgbClr val="003057"/>
                    </a:solidFill>
                    <a:latin typeface="DINRoundPro" panose="020B0504020101020102" pitchFamily="34" charset="0"/>
                  </a:rPr>
                </a:br>
                <a:r>
                  <a:rPr lang="de-DE" sz="1200" dirty="0">
                    <a:solidFill>
                      <a:srgbClr val="003057"/>
                    </a:solidFill>
                    <a:latin typeface="DINRoundPro" panose="020B0504020101020102" pitchFamily="34" charset="0"/>
                  </a:rPr>
                  <a:t>wurden von den Studierenden gut aufgenommen</a:t>
                </a:r>
              </a:p>
            </p:txBody>
          </p:sp>
          <p:sp>
            <p:nvSpPr>
              <p:cNvPr id="92" name="Textfeld 91"/>
              <p:cNvSpPr txBox="1"/>
              <p:nvPr/>
            </p:nvSpPr>
            <p:spPr>
              <a:xfrm>
                <a:off x="14161498" y="1327561"/>
                <a:ext cx="3313728" cy="461665"/>
              </a:xfrm>
              <a:prstGeom prst="rect">
                <a:avLst/>
              </a:prstGeom>
              <a:noFill/>
            </p:spPr>
            <p:txBody>
              <a:bodyPr wrap="none" rtlCol="0">
                <a:spAutoFit/>
              </a:bodyPr>
              <a:lstStyle/>
              <a:p>
                <a:r>
                  <a:rPr lang="de-DE" sz="1200" dirty="0">
                    <a:solidFill>
                      <a:srgbClr val="003057"/>
                    </a:solidFill>
                    <a:latin typeface="DINRoundPro" panose="020B0504020101020102" pitchFamily="34" charset="0"/>
                  </a:rPr>
                  <a:t>Es gibt bestimmt noch </a:t>
                </a:r>
                <a:r>
                  <a:rPr lang="de-DE" sz="1200" b="1" dirty="0">
                    <a:solidFill>
                      <a:srgbClr val="003057"/>
                    </a:solidFill>
                    <a:latin typeface="DINRoundPro" panose="020B0504020101020102" pitchFamily="34" charset="0"/>
                  </a:rPr>
                  <a:t>andere Möglichkeiten</a:t>
                </a:r>
                <a:r>
                  <a:rPr lang="de-DE" sz="1200" dirty="0">
                    <a:solidFill>
                      <a:srgbClr val="003057"/>
                    </a:solidFill>
                    <a:latin typeface="DINRoundPro" panose="020B0504020101020102" pitchFamily="34" charset="0"/>
                  </a:rPr>
                  <a:t>, </a:t>
                </a:r>
                <a:br>
                  <a:rPr lang="de-DE" sz="1200" dirty="0">
                    <a:solidFill>
                      <a:srgbClr val="003057"/>
                    </a:solidFill>
                    <a:latin typeface="DINRoundPro" panose="020B0504020101020102" pitchFamily="34" charset="0"/>
                  </a:rPr>
                </a:br>
                <a:r>
                  <a:rPr lang="de-DE" sz="1200" dirty="0">
                    <a:solidFill>
                      <a:srgbClr val="003057"/>
                    </a:solidFill>
                    <a:latin typeface="DINRoundPro" panose="020B0504020101020102" pitchFamily="34" charset="0"/>
                  </a:rPr>
                  <a:t>das soziale Ankommen zu fördern</a:t>
                </a:r>
              </a:p>
            </p:txBody>
          </p:sp>
          <p:sp>
            <p:nvSpPr>
              <p:cNvPr id="93" name="Textfeld 92"/>
              <p:cNvSpPr txBox="1"/>
              <p:nvPr/>
            </p:nvSpPr>
            <p:spPr>
              <a:xfrm>
                <a:off x="18099226" y="-1203790"/>
                <a:ext cx="3565400" cy="461665"/>
              </a:xfrm>
              <a:prstGeom prst="rect">
                <a:avLst/>
              </a:prstGeom>
              <a:noFill/>
            </p:spPr>
            <p:txBody>
              <a:bodyPr wrap="none" rtlCol="0">
                <a:spAutoFit/>
              </a:bodyPr>
              <a:lstStyle/>
              <a:p>
                <a:r>
                  <a:rPr lang="de-DE" sz="1200" dirty="0">
                    <a:solidFill>
                      <a:srgbClr val="003057"/>
                    </a:solidFill>
                    <a:latin typeface="DINRoundPro" panose="020B0504020101020102" pitchFamily="34" charset="0"/>
                  </a:rPr>
                  <a:t>Kollegin Sarah findet: „ Es ist wichtig, sich </a:t>
                </a:r>
                <a:r>
                  <a:rPr lang="de-DE" sz="1200" b="1" dirty="0">
                    <a:solidFill>
                      <a:srgbClr val="003057"/>
                    </a:solidFill>
                    <a:latin typeface="DINRoundPro" panose="020B0504020101020102" pitchFamily="34" charset="0"/>
                  </a:rPr>
                  <a:t>genug </a:t>
                </a:r>
                <a:br>
                  <a:rPr lang="de-DE" sz="1200" b="1" dirty="0">
                    <a:solidFill>
                      <a:srgbClr val="003057"/>
                    </a:solidFill>
                    <a:latin typeface="DINRoundPro" panose="020B0504020101020102" pitchFamily="34" charset="0"/>
                  </a:rPr>
                </a:br>
                <a:r>
                  <a:rPr lang="de-DE" sz="1200" b="1" dirty="0">
                    <a:solidFill>
                      <a:srgbClr val="003057"/>
                    </a:solidFill>
                    <a:latin typeface="DINRoundPro" panose="020B0504020101020102" pitchFamily="34" charset="0"/>
                  </a:rPr>
                  <a:t>Zeit </a:t>
                </a:r>
                <a:r>
                  <a:rPr lang="de-DE" sz="1200" dirty="0">
                    <a:solidFill>
                      <a:srgbClr val="003057"/>
                    </a:solidFill>
                    <a:latin typeface="DINRoundPro" panose="020B0504020101020102" pitchFamily="34" charset="0"/>
                  </a:rPr>
                  <a:t>für das soziale Ankommen zu nehmen“</a:t>
                </a:r>
              </a:p>
            </p:txBody>
          </p:sp>
          <p:sp>
            <p:nvSpPr>
              <p:cNvPr id="94" name="Textfeld 93"/>
              <p:cNvSpPr txBox="1"/>
              <p:nvPr/>
            </p:nvSpPr>
            <p:spPr>
              <a:xfrm>
                <a:off x="17845545" y="1479787"/>
                <a:ext cx="4371710" cy="276999"/>
              </a:xfrm>
              <a:prstGeom prst="rect">
                <a:avLst/>
              </a:prstGeom>
              <a:noFill/>
            </p:spPr>
            <p:txBody>
              <a:bodyPr wrap="none" rtlCol="0">
                <a:spAutoFit/>
              </a:bodyPr>
              <a:lstStyle/>
              <a:p>
                <a:r>
                  <a:rPr lang="de-DE" sz="1200" dirty="0">
                    <a:solidFill>
                      <a:srgbClr val="003057"/>
                    </a:solidFill>
                    <a:latin typeface="DINRoundPro" panose="020B0504020101020102" pitchFamily="34" charset="0"/>
                  </a:rPr>
                  <a:t>Wahrscheinlich ist es im</a:t>
                </a:r>
                <a:r>
                  <a:rPr lang="de-DE" sz="1200" b="1" dirty="0">
                    <a:solidFill>
                      <a:srgbClr val="003057"/>
                    </a:solidFill>
                    <a:latin typeface="DINRoundPro" panose="020B0504020101020102" pitchFamily="34" charset="0"/>
                  </a:rPr>
                  <a:t> Online-Setting </a:t>
                </a:r>
                <a:r>
                  <a:rPr lang="de-DE" sz="1200" dirty="0">
                    <a:solidFill>
                      <a:srgbClr val="003057"/>
                    </a:solidFill>
                    <a:latin typeface="DINRoundPro" panose="020B0504020101020102" pitchFamily="34" charset="0"/>
                  </a:rPr>
                  <a:t>nochmal </a:t>
                </a:r>
                <a:r>
                  <a:rPr lang="de-DE" sz="1200" b="1" dirty="0">
                    <a:solidFill>
                      <a:srgbClr val="003057"/>
                    </a:solidFill>
                    <a:latin typeface="DINRoundPro" panose="020B0504020101020102" pitchFamily="34" charset="0"/>
                  </a:rPr>
                  <a:t>schwieriger</a:t>
                </a:r>
              </a:p>
            </p:txBody>
          </p:sp>
          <p:sp>
            <p:nvSpPr>
              <p:cNvPr id="95" name="Textfeld 94"/>
              <p:cNvSpPr txBox="1"/>
              <p:nvPr/>
            </p:nvSpPr>
            <p:spPr>
              <a:xfrm>
                <a:off x="18375773" y="561018"/>
                <a:ext cx="3953326" cy="646331"/>
              </a:xfrm>
              <a:prstGeom prst="rect">
                <a:avLst/>
              </a:prstGeom>
              <a:noFill/>
            </p:spPr>
            <p:txBody>
              <a:bodyPr wrap="none" rtlCol="0">
                <a:spAutoFit/>
              </a:bodyPr>
              <a:lstStyle/>
              <a:p>
                <a:r>
                  <a:rPr lang="de-DE" sz="1200" dirty="0">
                    <a:solidFill>
                      <a:srgbClr val="003057"/>
                    </a:solidFill>
                    <a:latin typeface="DINRoundPro" panose="020B0504020101020102" pitchFamily="34" charset="0"/>
                  </a:rPr>
                  <a:t>Meine Kontaktperson in der Hochschuldidaktik hat von </a:t>
                </a:r>
                <a:br>
                  <a:rPr lang="de-DE" sz="1200" dirty="0">
                    <a:solidFill>
                      <a:srgbClr val="003057"/>
                    </a:solidFill>
                    <a:latin typeface="DINRoundPro" panose="020B0504020101020102" pitchFamily="34" charset="0"/>
                  </a:rPr>
                </a:br>
                <a:r>
                  <a:rPr lang="de-DE" sz="1200" dirty="0">
                    <a:solidFill>
                      <a:srgbClr val="003057"/>
                    </a:solidFill>
                    <a:latin typeface="DINRoundPro" panose="020B0504020101020102" pitchFamily="34" charset="0"/>
                  </a:rPr>
                  <a:t>einem Modell, das ich mir mal anschauen soll erzählt. </a:t>
                </a:r>
                <a:br>
                  <a:rPr lang="de-DE" sz="1200" dirty="0">
                    <a:solidFill>
                      <a:srgbClr val="003057"/>
                    </a:solidFill>
                    <a:latin typeface="DINRoundPro" panose="020B0504020101020102" pitchFamily="34" charset="0"/>
                  </a:rPr>
                </a:br>
                <a:r>
                  <a:rPr lang="de-DE" sz="1200" dirty="0">
                    <a:solidFill>
                      <a:srgbClr val="003057"/>
                    </a:solidFill>
                    <a:latin typeface="DINRoundPro" panose="020B0504020101020102" pitchFamily="34" charset="0"/>
                  </a:rPr>
                  <a:t>Die Autorin heißt </a:t>
                </a:r>
                <a:r>
                  <a:rPr lang="de-DE" sz="1200" b="1" dirty="0" err="1">
                    <a:solidFill>
                      <a:srgbClr val="003057"/>
                    </a:solidFill>
                    <a:latin typeface="DINRoundPro" panose="020B0504020101020102" pitchFamily="34" charset="0"/>
                  </a:rPr>
                  <a:t>Gilly</a:t>
                </a:r>
                <a:r>
                  <a:rPr lang="de-DE" sz="1200" b="1" dirty="0">
                    <a:solidFill>
                      <a:srgbClr val="003057"/>
                    </a:solidFill>
                    <a:latin typeface="DINRoundPro" panose="020B0504020101020102" pitchFamily="34" charset="0"/>
                  </a:rPr>
                  <a:t> </a:t>
                </a:r>
                <a:r>
                  <a:rPr lang="de-DE" sz="1200" b="1" dirty="0" err="1">
                    <a:solidFill>
                      <a:srgbClr val="003057"/>
                    </a:solidFill>
                    <a:latin typeface="DINRoundPro" panose="020B0504020101020102" pitchFamily="34" charset="0"/>
                  </a:rPr>
                  <a:t>Salmon</a:t>
                </a:r>
                <a:endParaRPr lang="de-DE" sz="1200" b="1" dirty="0">
                  <a:solidFill>
                    <a:srgbClr val="003057"/>
                  </a:solidFill>
                  <a:latin typeface="DINRoundPro" panose="020B0504020101020102" pitchFamily="34" charset="0"/>
                </a:endParaRPr>
              </a:p>
            </p:txBody>
          </p:sp>
          <p:pic>
            <p:nvPicPr>
              <p:cNvPr id="99" name="Grafik 9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160673" flipV="1">
                <a:off x="16761602" y="-779963"/>
                <a:ext cx="601755" cy="633713"/>
              </a:xfrm>
              <a:prstGeom prst="rect">
                <a:avLst/>
              </a:prstGeom>
            </p:spPr>
          </p:pic>
          <p:pic>
            <p:nvPicPr>
              <p:cNvPr id="100" name="Grafik 9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008075" flipH="1" flipV="1">
                <a:off x="16666036" y="-1613428"/>
                <a:ext cx="582435" cy="1355491"/>
              </a:xfrm>
              <a:prstGeom prst="rect">
                <a:avLst/>
              </a:prstGeom>
            </p:spPr>
          </p:pic>
          <p:pic>
            <p:nvPicPr>
              <p:cNvPr id="101" name="Grafik 10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30434" flipH="1" flipV="1">
                <a:off x="16514577" y="60485"/>
                <a:ext cx="582435" cy="499382"/>
              </a:xfrm>
              <a:prstGeom prst="rect">
                <a:avLst/>
              </a:prstGeom>
            </p:spPr>
          </p:pic>
          <p:pic>
            <p:nvPicPr>
              <p:cNvPr id="102" name="Grafik 10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370633" flipH="1" flipV="1">
                <a:off x="16768225" y="887651"/>
                <a:ext cx="364516" cy="422551"/>
              </a:xfrm>
              <a:prstGeom prst="rect">
                <a:avLst/>
              </a:prstGeom>
            </p:spPr>
          </p:pic>
          <p:pic>
            <p:nvPicPr>
              <p:cNvPr id="103" name="Grafik 10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693104" flipH="1" flipV="1">
                <a:off x="17601092" y="-190297"/>
                <a:ext cx="582435" cy="1586874"/>
              </a:xfrm>
              <a:prstGeom prst="rect">
                <a:avLst/>
              </a:prstGeom>
            </p:spPr>
          </p:pic>
          <p:pic>
            <p:nvPicPr>
              <p:cNvPr id="104" name="Grafik 10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flipH="1" flipV="1">
                <a:off x="17776267" y="188911"/>
                <a:ext cx="582435" cy="633713"/>
              </a:xfrm>
              <a:prstGeom prst="rect">
                <a:avLst/>
              </a:prstGeom>
            </p:spPr>
          </p:pic>
          <p:pic>
            <p:nvPicPr>
              <p:cNvPr id="105" name="Grafik 1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54668" flipH="1" flipV="1">
                <a:off x="18503314" y="-2235244"/>
                <a:ext cx="582435" cy="2659841"/>
              </a:xfrm>
              <a:prstGeom prst="rect">
                <a:avLst/>
              </a:prstGeom>
            </p:spPr>
          </p:pic>
          <p:pic>
            <p:nvPicPr>
              <p:cNvPr id="106" name="Grafik 10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260249" flipH="1" flipV="1">
                <a:off x="18206462" y="-943209"/>
                <a:ext cx="553074" cy="1586874"/>
              </a:xfrm>
              <a:prstGeom prst="rect">
                <a:avLst/>
              </a:prstGeom>
            </p:spPr>
          </p:pic>
        </p:grpSp>
      </p:grpSp>
      <p:pic>
        <p:nvPicPr>
          <p:cNvPr id="114" name="Grafik 1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9241033">
            <a:off x="7339109" y="2452611"/>
            <a:ext cx="688231" cy="605837"/>
          </a:xfrm>
          <a:prstGeom prst="rect">
            <a:avLst/>
          </a:prstGeom>
        </p:spPr>
      </p:pic>
      <p:sp>
        <p:nvSpPr>
          <p:cNvPr id="115" name="Textfeld 114"/>
          <p:cNvSpPr txBox="1"/>
          <p:nvPr/>
        </p:nvSpPr>
        <p:spPr>
          <a:xfrm>
            <a:off x="7890332" y="2124666"/>
            <a:ext cx="2190023" cy="276999"/>
          </a:xfrm>
          <a:prstGeom prst="rect">
            <a:avLst/>
          </a:prstGeom>
          <a:noFill/>
        </p:spPr>
        <p:txBody>
          <a:bodyPr wrap="none" rtlCol="0">
            <a:spAutoFit/>
          </a:bodyPr>
          <a:lstStyle/>
          <a:p>
            <a:r>
              <a:rPr lang="de-DE" sz="1200" dirty="0">
                <a:solidFill>
                  <a:srgbClr val="003057"/>
                </a:solidFill>
                <a:latin typeface="DINRoundPro" panose="020B0504020101020102" pitchFamily="34" charset="0"/>
              </a:rPr>
              <a:t>Ableiten von Fragestellungen</a:t>
            </a:r>
          </a:p>
        </p:txBody>
      </p:sp>
      <p:grpSp>
        <p:nvGrpSpPr>
          <p:cNvPr id="116" name="Gruppieren 115"/>
          <p:cNvGrpSpPr/>
          <p:nvPr/>
        </p:nvGrpSpPr>
        <p:grpSpPr>
          <a:xfrm>
            <a:off x="9293333" y="2379123"/>
            <a:ext cx="1214250" cy="751188"/>
            <a:chOff x="4179746" y="2631331"/>
            <a:chExt cx="1214250" cy="751188"/>
          </a:xfrm>
        </p:grpSpPr>
        <p:sp>
          <p:nvSpPr>
            <p:cNvPr id="117" name="Rechteck 116"/>
            <p:cNvSpPr/>
            <p:nvPr/>
          </p:nvSpPr>
          <p:spPr>
            <a:xfrm>
              <a:off x="4244383" y="2785110"/>
              <a:ext cx="872916" cy="487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8" name="Grafik 1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9746" y="2631331"/>
              <a:ext cx="1214250" cy="751188"/>
            </a:xfrm>
            <a:prstGeom prst="rect">
              <a:avLst/>
            </a:prstGeom>
          </p:spPr>
        </p:pic>
      </p:grpSp>
      <p:pic>
        <p:nvPicPr>
          <p:cNvPr id="119" name="Grafik 1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566725">
            <a:off x="5482676" y="4831804"/>
            <a:ext cx="440025" cy="503899"/>
          </a:xfrm>
          <a:prstGeom prst="rect">
            <a:avLst/>
          </a:prstGeom>
        </p:spPr>
      </p:pic>
      <p:grpSp>
        <p:nvGrpSpPr>
          <p:cNvPr id="29" name="Gruppieren 28"/>
          <p:cNvGrpSpPr/>
          <p:nvPr/>
        </p:nvGrpSpPr>
        <p:grpSpPr>
          <a:xfrm>
            <a:off x="3315765" y="3899701"/>
            <a:ext cx="2003951" cy="1065481"/>
            <a:chOff x="11696383" y="877433"/>
            <a:chExt cx="2003951" cy="1065481"/>
          </a:xfrm>
        </p:grpSpPr>
        <p:pic>
          <p:nvPicPr>
            <p:cNvPr id="120" name="Grafik 1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96383" y="877433"/>
              <a:ext cx="2003951" cy="1065481"/>
            </a:xfrm>
            <a:prstGeom prst="rect">
              <a:avLst/>
            </a:prstGeom>
          </p:spPr>
        </p:pic>
        <p:sp>
          <p:nvSpPr>
            <p:cNvPr id="121" name="Textfeld 120"/>
            <p:cNvSpPr txBox="1"/>
            <p:nvPr/>
          </p:nvSpPr>
          <p:spPr>
            <a:xfrm>
              <a:off x="11797575" y="1148563"/>
              <a:ext cx="1803699" cy="523220"/>
            </a:xfrm>
            <a:prstGeom prst="rect">
              <a:avLst/>
            </a:prstGeom>
            <a:noFill/>
          </p:spPr>
          <p:txBody>
            <a:bodyPr wrap="none" rtlCol="0">
              <a:spAutoFit/>
            </a:bodyPr>
            <a:lstStyle/>
            <a:p>
              <a:r>
                <a:rPr lang="de-DE" sz="1400" b="1" dirty="0">
                  <a:solidFill>
                    <a:srgbClr val="003057"/>
                  </a:solidFill>
                  <a:latin typeface="DINRoundPro" panose="020B0504020101020102" pitchFamily="34" charset="0"/>
                </a:rPr>
                <a:t>Problem 1</a:t>
              </a:r>
              <a:br>
                <a:rPr lang="de-DE" sz="1400" b="1" dirty="0">
                  <a:solidFill>
                    <a:srgbClr val="003057"/>
                  </a:solidFill>
                  <a:latin typeface="DINRoundPro" panose="020B0504020101020102" pitchFamily="34" charset="0"/>
                </a:rPr>
              </a:br>
              <a:r>
                <a:rPr lang="de-DE" sz="1400" b="1" dirty="0">
                  <a:solidFill>
                    <a:srgbClr val="003057"/>
                  </a:solidFill>
                  <a:latin typeface="DINRoundPro" panose="020B0504020101020102" pitchFamily="34" charset="0"/>
                </a:rPr>
                <a:t>Soziales Ankommen</a:t>
              </a:r>
            </a:p>
          </p:txBody>
        </p:sp>
      </p:grpSp>
      <p:pic>
        <p:nvPicPr>
          <p:cNvPr id="30" name="Grafik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10784" y="4330252"/>
            <a:ext cx="1145843" cy="840549"/>
          </a:xfrm>
          <a:prstGeom prst="rect">
            <a:avLst/>
          </a:prstGeom>
        </p:spPr>
      </p:pic>
      <p:pic>
        <p:nvPicPr>
          <p:cNvPr id="125" name="Grafik 1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9377" y="3914988"/>
            <a:ext cx="1466177" cy="2177831"/>
          </a:xfrm>
          <a:prstGeom prst="rect">
            <a:avLst/>
          </a:prstGeom>
        </p:spPr>
      </p:pic>
    </p:spTree>
    <p:extLst>
      <p:ext uri="{BB962C8B-B14F-4D97-AF65-F5344CB8AC3E}">
        <p14:creationId xmlns:p14="http://schemas.microsoft.com/office/powerpoint/2010/main" val="378524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6" grpId="1"/>
      <p:bldP spid="115" grpId="0"/>
    </p:bldLst>
  </p:timing>
</p:sld>
</file>

<file path=ppt/theme/theme1.xml><?xml version="1.0" encoding="utf-8"?>
<a:theme xmlns:a="http://schemas.openxmlformats.org/drawingml/2006/main" name="Rückblick">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TM02900769[[fn=Rückblick]]</Template>
  <TotalTime>0</TotalTime>
  <Words>1222</Words>
  <Application>Microsoft Office PowerPoint</Application>
  <PresentationFormat>Breitbild</PresentationFormat>
  <Paragraphs>213</Paragraphs>
  <Slides>16</Slides>
  <Notes>16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Calibri Light</vt:lpstr>
      <vt:lpstr>DINRoundPro</vt:lpstr>
      <vt:lpstr>Rückblick</vt:lpstr>
      <vt:lpstr>Lernarchitektur</vt:lpstr>
      <vt:lpstr>Überblick</vt:lpstr>
      <vt:lpstr>Lernarchitektur?</vt:lpstr>
      <vt:lpstr>Das Konzept!</vt:lpstr>
      <vt:lpstr>Erfahrungen?</vt:lpstr>
      <vt:lpstr>Storytelling?</vt:lpstr>
      <vt:lpstr>Storytelling</vt:lpstr>
      <vt:lpstr>Story – Problemorientierter Lernpfad </vt:lpstr>
      <vt:lpstr>Story – Problemorientierter Lernpfad </vt:lpstr>
      <vt:lpstr>Story – Problemorientierter Lernpfad </vt:lpstr>
      <vt:lpstr>Story – Problemorientierter Lernpfad </vt:lpstr>
      <vt:lpstr>Schema – Problemorientierter Lernpfad</vt:lpstr>
      <vt:lpstr>Schema – Problemorientierter Lernpfad</vt:lpstr>
      <vt:lpstr>Entwicklung – Intuition?!</vt:lpstr>
      <vt:lpstr>Entwicklung – Immersion?!</vt:lpstr>
      <vt:lpstr>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ZFH</dc:creator>
  <cp:lastModifiedBy>Deckers, Michelle</cp:lastModifiedBy>
  <cp:revision>232</cp:revision>
  <dcterms:created xsi:type="dcterms:W3CDTF">2020-09-30T11:05:49Z</dcterms:created>
  <dcterms:modified xsi:type="dcterms:W3CDTF">2022-06-20T09:31:47Z</dcterms:modified>
</cp:coreProperties>
</file>