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9"/>
  </p:notesMasterIdLst>
  <p:handoutMasterIdLst>
    <p:handoutMasterId r:id="rId10"/>
  </p:handoutMasterIdLst>
  <p:sldIdLst>
    <p:sldId id="279" r:id="rId2"/>
    <p:sldId id="288" r:id="rId3"/>
    <p:sldId id="292" r:id="rId4"/>
    <p:sldId id="289" r:id="rId5"/>
    <p:sldId id="290" r:id="rId6"/>
    <p:sldId id="291" r:id="rId7"/>
    <p:sldId id="28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cheele, Sandra" initials="SS" lastIdx="1" clrIdx="5">
    <p:extLst>
      <p:ext uri="{19B8F6BF-5375-455C-9EA6-DF929625EA0E}">
        <p15:presenceInfo xmlns:p15="http://schemas.microsoft.com/office/powerpoint/2012/main" userId="S-1-5-21-1735137698-772669741-879972363-15123" providerId="AD"/>
      </p:ext>
    </p:extLst>
  </p:cmAuthor>
  <p:cmAuthor id="2" name="Schulte-Busch, Stephanie" initials="SS" lastIdx="8" clrIdx="0">
    <p:extLst>
      <p:ext uri="{19B8F6BF-5375-455C-9EA6-DF929625EA0E}">
        <p15:presenceInfo xmlns:p15="http://schemas.microsoft.com/office/powerpoint/2012/main" userId="S-1-5-21-2459998426-1704224569-3450877137-67660" providerId="AD"/>
      </p:ext>
    </p:extLst>
  </p:cmAuthor>
  <p:cmAuthor id="3" name="Segel, Lea" initials="SL" lastIdx="34" clrIdx="1">
    <p:extLst>
      <p:ext uri="{19B8F6BF-5375-455C-9EA6-DF929625EA0E}">
        <p15:presenceInfo xmlns:p15="http://schemas.microsoft.com/office/powerpoint/2012/main" userId="S-1-5-21-2459998426-1704224569-3450877137-85139" providerId="AD"/>
      </p:ext>
    </p:extLst>
  </p:cmAuthor>
  <p:cmAuthor id="4" name="Deckers, Michelle" initials="DM" lastIdx="5" clrIdx="2">
    <p:extLst>
      <p:ext uri="{19B8F6BF-5375-455C-9EA6-DF929625EA0E}">
        <p15:presenceInfo xmlns:p15="http://schemas.microsoft.com/office/powerpoint/2012/main" userId="S-1-5-21-2459998426-1704224569-3450877137-79426" providerId="AD"/>
      </p:ext>
    </p:extLst>
  </p:cmAuthor>
  <p:cmAuthor id="5" name="andz" initials="a" lastIdx="13" clrIdx="3"/>
  <p:cmAuthor id="6" name="Martina Emke" initials="ME" lastIdx="5" clrIdx="4">
    <p:extLst>
      <p:ext uri="{19B8F6BF-5375-455C-9EA6-DF929625EA0E}">
        <p15:presenceInfo xmlns:p15="http://schemas.microsoft.com/office/powerpoint/2012/main" userId="S-1-5-21-509409911-1548269835-2977968529-859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4466"/>
    <a:srgbClr val="003057"/>
    <a:srgbClr val="CF2D6A"/>
    <a:srgbClr val="D7779C"/>
    <a:srgbClr val="AE4E77"/>
    <a:srgbClr val="7F1B41"/>
    <a:srgbClr val="EE5B7B"/>
    <a:srgbClr val="7F7F7F"/>
    <a:srgbClr val="A679AB"/>
    <a:srgbClr val="A942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75739" autoAdjust="0"/>
  </p:normalViewPr>
  <p:slideViewPr>
    <p:cSldViewPr snapToGrid="0">
      <p:cViewPr varScale="1">
        <p:scale>
          <a:sx n="43" d="100"/>
          <a:sy n="43" d="100"/>
        </p:scale>
        <p:origin x="6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514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B99C82C-BC74-4436-B9C0-34BF380872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8977BD-2D05-4F9B-B5F9-268C29264C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D414-A1A3-461D-A49F-03052DCCD25F}" type="datetimeFigureOut">
              <a:rPr lang="de-DE" smtClean="0"/>
              <a:pPr/>
              <a:t>05.07.2022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176D37B-99B7-4861-BF01-EB0E4D26C0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44F0AC2-0CC1-414B-9E55-70D1D90ABBD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DF27A7-DF42-46E6-947D-191FD83E8076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0371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22A81-63D7-4DE8-A162-43FDF699A2CA}" type="datetimeFigureOut">
              <a:rPr lang="de-DE" smtClean="0"/>
              <a:pPr/>
              <a:t>05.07.2022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4866F-570D-4843-B644-934DBA52E5D0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532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84866F-570D-4843-B644-934DBA52E5D0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68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274466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48961D7-F106-4EDB-B00C-E5104CAB6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FEDA54-7536-491F-8091-8A141BD7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03.06.2022</a:t>
            </a:r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A25A518-3555-4549-9BE6-EF459E53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41FB99B-6716-4B06-A46D-D93DDF87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2697577" y="1283748"/>
            <a:ext cx="2083714" cy="472354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511" y="1095883"/>
            <a:ext cx="1207371" cy="654256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>
          <a:xfrm>
            <a:off x="2697577" y="1038812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Gefördert durch </a:t>
            </a:r>
          </a:p>
        </p:txBody>
      </p:sp>
    </p:spTree>
    <p:extLst>
      <p:ext uri="{BB962C8B-B14F-4D97-AF65-F5344CB8AC3E}">
        <p14:creationId xmlns:p14="http://schemas.microsoft.com/office/powerpoint/2010/main" val="368285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1E1FB-D35A-4B69-8D1F-B9E322A2E3E6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Hochschuldidaktik im Digitalen Zeitalter – HD@DH.nrw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F7E4B76-A07C-4026-BD8C-1C3F45CD0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1715871" y="515352"/>
            <a:ext cx="1692728" cy="3837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9" y="238855"/>
            <a:ext cx="1218374" cy="66021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715871" y="302079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Gefördert durch </a:t>
            </a:r>
          </a:p>
        </p:txBody>
      </p:sp>
    </p:spTree>
    <p:extLst>
      <p:ext uri="{BB962C8B-B14F-4D97-AF65-F5344CB8AC3E}">
        <p14:creationId xmlns:p14="http://schemas.microsoft.com/office/powerpoint/2010/main" val="3696518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hteck 13"/>
          <p:cNvSpPr/>
          <p:nvPr userDrawn="1"/>
        </p:nvSpPr>
        <p:spPr>
          <a:xfrm>
            <a:off x="-187779" y="153558"/>
            <a:ext cx="4359729" cy="875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A679AB"/>
          </a:solidFill>
          <a:ln>
            <a:solidFill>
              <a:srgbClr val="A679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BCE9701-1565-4730-AD31-DDA6829FCD15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Hochschuldidaktik im Digitalen Zeitalter – HD@DH.nrw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1176208-D576-45AE-A7E9-EC8B146D1A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1715871" y="515352"/>
            <a:ext cx="1692728" cy="3837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9" y="238855"/>
            <a:ext cx="1218374" cy="66021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715871" y="302079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Gefördert durch </a:t>
            </a:r>
          </a:p>
        </p:txBody>
      </p:sp>
    </p:spTree>
    <p:extLst>
      <p:ext uri="{BB962C8B-B14F-4D97-AF65-F5344CB8AC3E}">
        <p14:creationId xmlns:p14="http://schemas.microsoft.com/office/powerpoint/2010/main" val="2165925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7D9CE-EED9-4BBF-BB00-302EC15E78B8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55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826477"/>
            <a:ext cx="10058400" cy="91088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7A3D-EC73-480D-8850-C5323B5E3386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5991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95CC8-DBAE-4040-8DF9-7E79D4233051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03E7D26-A836-46B6-AA25-38902C7CF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321" t="14008" r="20765" b="63652"/>
          <a:stretch/>
        </p:blipFill>
        <p:spPr>
          <a:xfrm>
            <a:off x="281354" y="252662"/>
            <a:ext cx="2725616" cy="67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5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724B25-0AB8-4E19-A668-FECC45BF7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00100"/>
            <a:ext cx="10058400" cy="93726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55307E-13EE-4874-9F5E-1766CCBDE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3037-93AF-40E9-B17B-B6E60AAE3437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981352A-8581-4C60-9009-454FEE9FF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287026F-FC08-453A-A7CC-01246ECC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2401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0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48961D7-F106-4EDB-B00C-E5104CAB6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FEDA54-7536-491F-8091-8A141BD7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3E98-3095-4DC1-A2F3-A65CE3639E6C}" type="datetime1">
              <a:rPr lang="de-DE" smtClean="0"/>
              <a:pPr/>
              <a:t>05.07.2022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A25A518-3555-4549-9BE6-EF459E53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41FB99B-6716-4B06-A46D-D93DDF87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097280" y="677339"/>
            <a:ext cx="10058400" cy="1060021"/>
          </a:xfrm>
        </p:spPr>
        <p:txBody>
          <a:bodyPr/>
          <a:lstStyle>
            <a:lvl1pPr marL="0">
              <a:defRPr>
                <a:solidFill>
                  <a:srgbClr val="274466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>
            <a:lvl1pPr>
              <a:defRPr>
                <a:solidFill>
                  <a:srgbClr val="274466"/>
                </a:solidFill>
              </a:defRPr>
            </a:lvl1pPr>
            <a:lvl2pPr>
              <a:defRPr>
                <a:solidFill>
                  <a:srgbClr val="274466"/>
                </a:solidFill>
              </a:defRPr>
            </a:lvl2pPr>
            <a:lvl3pPr>
              <a:defRPr>
                <a:solidFill>
                  <a:srgbClr val="274466"/>
                </a:solidFill>
              </a:defRPr>
            </a:lvl3pPr>
            <a:lvl4pPr>
              <a:defRPr>
                <a:solidFill>
                  <a:srgbClr val="274466"/>
                </a:solidFill>
              </a:defRPr>
            </a:lvl4pPr>
            <a:lvl5pPr>
              <a:defRPr>
                <a:solidFill>
                  <a:srgbClr val="274466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cxnSp>
        <p:nvCxnSpPr>
          <p:cNvPr id="18" name="Straight Connector 8"/>
          <p:cNvCxnSpPr/>
          <p:nvPr userDrawn="1"/>
        </p:nvCxnSpPr>
        <p:spPr>
          <a:xfrm>
            <a:off x="1188720" y="178816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6194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274466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448961D7-F106-4EDB-B00C-E5104CAB6C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ACFEDA54-7536-491F-8091-8A141BD7B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3E98-3095-4DC1-A2F3-A65CE3639E6C}" type="datetime1">
              <a:rPr lang="de-DE" smtClean="0"/>
              <a:pPr/>
              <a:t>05.07.2022</a:t>
            </a:fld>
            <a:endParaRPr lang="de-DE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A25A518-3555-4549-9BE6-EF459E532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  <a:endParaRPr lang="de-DE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41FB99B-6716-4B06-A46D-D93DDF87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7" name="Grafik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9710136" y="1772934"/>
            <a:ext cx="1537586" cy="348554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521" y="869557"/>
            <a:ext cx="1282657" cy="695053"/>
          </a:xfrm>
          <a:prstGeom prst="rect">
            <a:avLst/>
          </a:prstGeom>
        </p:spPr>
      </p:pic>
      <p:sp>
        <p:nvSpPr>
          <p:cNvPr id="19" name="Textfeld 18"/>
          <p:cNvSpPr txBox="1"/>
          <p:nvPr userDrawn="1"/>
        </p:nvSpPr>
        <p:spPr>
          <a:xfrm>
            <a:off x="9706041" y="1582898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Gefördert durch </a:t>
            </a:r>
          </a:p>
        </p:txBody>
      </p:sp>
    </p:spTree>
    <p:extLst>
      <p:ext uri="{BB962C8B-B14F-4D97-AF65-F5344CB8AC3E}">
        <p14:creationId xmlns:p14="http://schemas.microsoft.com/office/powerpoint/2010/main" val="396050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9904-2BE5-4B29-A4D8-95ABA99DFC0D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0160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677339"/>
            <a:ext cx="10058400" cy="927941"/>
          </a:xfrm>
        </p:spPr>
        <p:txBody>
          <a:bodyPr/>
          <a:lstStyle>
            <a:lvl1pPr marL="0">
              <a:defRPr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9904-2BE5-4B29-A4D8-95ABA99DFC0D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9568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A679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274466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CA64E-7388-4632-ADB8-E2E007C0FA4D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9D25040D-4F03-469B-A440-EE34819F5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1715871" y="515352"/>
            <a:ext cx="1692728" cy="3837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9" y="238855"/>
            <a:ext cx="1218374" cy="660219"/>
          </a:xfrm>
          <a:prstGeom prst="rect">
            <a:avLst/>
          </a:prstGeom>
        </p:spPr>
      </p:pic>
      <p:sp>
        <p:nvSpPr>
          <p:cNvPr id="13" name="Textfeld 12"/>
          <p:cNvSpPr txBox="1"/>
          <p:nvPr userDrawn="1"/>
        </p:nvSpPr>
        <p:spPr>
          <a:xfrm>
            <a:off x="1715871" y="302079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Gefördert durch </a:t>
            </a:r>
          </a:p>
        </p:txBody>
      </p:sp>
    </p:spTree>
    <p:extLst>
      <p:ext uri="{BB962C8B-B14F-4D97-AF65-F5344CB8AC3E}">
        <p14:creationId xmlns:p14="http://schemas.microsoft.com/office/powerpoint/2010/main" val="4049864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5BAED-3D82-4816-B8DB-CDBE490A7420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031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CB414-A2B0-4A78-8D0C-8DDA8930981E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692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F2A38-17DD-4A2A-A043-EB7BCFCD0DA2}" type="datetime1">
              <a:rPr lang="de-DE" smtClean="0"/>
              <a:pPr/>
              <a:t>05.07.2022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0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 cstate="print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744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77339"/>
            <a:ext cx="10058400" cy="10600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14">
            <a:extLst>
              <a:ext uri="{FF2B5EF4-FFF2-40B4-BE49-F238E27FC236}">
                <a16:creationId xmlns:a16="http://schemas.microsoft.com/office/drawing/2014/main" id="{F0921833-DF5E-4B92-B40B-B03FCD82FD04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 l="15321" t="14008" r="20765" b="63652"/>
          <a:stretch/>
        </p:blipFill>
        <p:spPr>
          <a:xfrm>
            <a:off x="9258300" y="178049"/>
            <a:ext cx="2725616" cy="67322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Hochschuldidaktik im Digitalen Zeitalter – </a:t>
            </a:r>
            <a:r>
              <a:rPr lang="de-DE" dirty="0" err="1"/>
              <a:t>HD@DH.nrw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811AE3-8CCA-4888-A935-A72EB6F4D0E1}" type="datetime1">
              <a:rPr lang="de-DE" smtClean="0"/>
              <a:pPr/>
              <a:t>05.07.2022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876AEA8-1CBD-4FE5-8F92-32FEE13610E2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1" b="19628"/>
          <a:stretch/>
        </p:blipFill>
        <p:spPr>
          <a:xfrm>
            <a:off x="1503601" y="515352"/>
            <a:ext cx="1692728" cy="383722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9" y="238855"/>
            <a:ext cx="1049165" cy="568527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1519929" y="302079"/>
            <a:ext cx="15988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Gefördert durch </a:t>
            </a:r>
          </a:p>
        </p:txBody>
      </p:sp>
    </p:spTree>
    <p:extLst>
      <p:ext uri="{BB962C8B-B14F-4D97-AF65-F5344CB8AC3E}">
        <p14:creationId xmlns:p14="http://schemas.microsoft.com/office/powerpoint/2010/main" val="351140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686" r:id="rId3"/>
    <p:sldLayoutId id="2147483687" r:id="rId4"/>
    <p:sldLayoutId id="214748369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60" r:id="rId15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-muenster.de/studium/hilfeundberatung/studiummitbeeintraechtigung/InklusionstutorInnen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gin.orca.nrw/auth/realms/orca/login-actions/registration?client_id=dashboard-frontend&amp;tab_id=Ui6AM45bU-k" TargetMode="External"/><Relationship Id="rId2" Type="http://schemas.openxmlformats.org/officeDocument/2006/relationships/hyperlink" Target="https://www.orca.nr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h.nrw/fileadmin/user_upload/dh-nrw/pdf_word_Dokumente/VzD_2025_final_inkl._Anlage.pdf" TargetMode="External"/><Relationship Id="rId5" Type="http://schemas.openxmlformats.org/officeDocument/2006/relationships/hyperlink" Target="https://joint-research-centre.ec.europa.eu/system/files/2018-09/digcompedu_leaflet_de_2018-01.pdf" TargetMode="External"/><Relationship Id="rId4" Type="http://schemas.openxmlformats.org/officeDocument/2006/relationships/hyperlink" Target="https://community.orca.nrw/s/cop-te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e-DE" sz="4800" dirty="0">
                <a:latin typeface="DINRoundPro" panose="020B0504020101020102" pitchFamily="34" charset="0"/>
              </a:rPr>
              <a:t>HD@DH.nrw Jahrestagung 2022</a:t>
            </a:r>
            <a:br>
              <a:rPr lang="de-DE" sz="4800" dirty="0">
                <a:latin typeface="DINRoundPro" panose="020B0504020101020102" pitchFamily="34" charset="0"/>
              </a:rPr>
            </a:br>
            <a:r>
              <a:rPr lang="de-DE" sz="3600" dirty="0" smtClean="0">
                <a:latin typeface="DINRoundPro" panose="020B0504020101020102" pitchFamily="34" charset="0"/>
              </a:rPr>
              <a:t>Netzwerkveranstaltung</a:t>
            </a:r>
            <a:endParaRPr lang="de-DE" sz="4800" dirty="0">
              <a:latin typeface="DINRoundPro" panose="020B0504020101020102" pitchFamily="34" charset="0"/>
            </a:endParaRP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434CB0-7D04-406D-BF8C-77C0D274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03.06.2022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E839D50-EF23-4F50-AB86-6D013FB72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Hochschuldidaktik im Digitalen Zeitalter – HD@DH.nrw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82D707-7915-4CE4-8435-A1FAB11E6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ADD1925-885A-44F9-A0A6-4D25101F7549}"/>
              </a:ext>
            </a:extLst>
          </p:cNvPr>
          <p:cNvSpPr txBox="1"/>
          <p:nvPr/>
        </p:nvSpPr>
        <p:spPr>
          <a:xfrm>
            <a:off x="1130300" y="4546600"/>
            <a:ext cx="10045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3057"/>
                </a:solidFill>
                <a:latin typeface="DINRoundPro" panose="020B0504020101020102" pitchFamily="34" charset="0"/>
              </a:rPr>
              <a:t>Zusammenarbeit zwischen </a:t>
            </a:r>
            <a:r>
              <a:rPr lang="de-DE" sz="2400" dirty="0" err="1" smtClean="0">
                <a:solidFill>
                  <a:srgbClr val="003057"/>
                </a:solidFill>
                <a:latin typeface="DINRoundPro" panose="020B0504020101020102" pitchFamily="34" charset="0"/>
              </a:rPr>
              <a:t>TiDA</a:t>
            </a:r>
            <a:r>
              <a:rPr lang="de-DE" sz="2400" dirty="0" smtClean="0">
                <a:solidFill>
                  <a:srgbClr val="003057"/>
                </a:solidFill>
                <a:latin typeface="DINRoundPro" panose="020B0504020101020102" pitchFamily="34" charset="0"/>
              </a:rPr>
              <a:t> und </a:t>
            </a:r>
            <a:r>
              <a:rPr lang="de-DE" sz="2400" dirty="0" err="1" smtClean="0">
                <a:solidFill>
                  <a:srgbClr val="003057"/>
                </a:solidFill>
                <a:latin typeface="DINRoundPro" panose="020B0504020101020102" pitchFamily="34" charset="0"/>
              </a:rPr>
              <a:t>ORCA.nrw</a:t>
            </a:r>
            <a:endParaRPr lang="de-DE" sz="2400" dirty="0">
              <a:solidFill>
                <a:srgbClr val="003057"/>
              </a:solidFill>
              <a:latin typeface="DINRoundPro" panose="020B0504020101020102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80" y="1388990"/>
            <a:ext cx="1280984" cy="21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3E98-3095-4DC1-A2F3-A65CE3639E6C}" type="datetime1">
              <a:rPr lang="de-DE" smtClean="0"/>
              <a:pPr/>
              <a:t>05.07.2022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TiDA</a:t>
            </a:r>
            <a:r>
              <a:rPr lang="de-DE" dirty="0" smtClean="0"/>
              <a:t> – ein Überblick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97280" y="1845734"/>
            <a:ext cx="10115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274466"/>
                </a:solidFill>
              </a:rPr>
              <a:t>Säulen und Kompetenzen: </a:t>
            </a:r>
          </a:p>
          <a:p>
            <a:endParaRPr lang="de-DE" sz="2200" dirty="0" smtClean="0">
              <a:solidFill>
                <a:srgbClr val="2744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Berufliches Engagement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b="1" dirty="0" smtClean="0">
                <a:solidFill>
                  <a:srgbClr val="274466"/>
                </a:solidFill>
              </a:rPr>
              <a:t>Digitale Ressourcen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Lehren und Lernen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Evaluation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Lernorientierung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Förderung der Digitalen Kompetenz der Lernenden</a:t>
            </a:r>
          </a:p>
        </p:txBody>
      </p:sp>
    </p:spTree>
    <p:extLst>
      <p:ext uri="{BB962C8B-B14F-4D97-AF65-F5344CB8AC3E}">
        <p14:creationId xmlns:p14="http://schemas.microsoft.com/office/powerpoint/2010/main" val="246630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3E98-3095-4DC1-A2F3-A65CE3639E6C}" type="datetime1">
              <a:rPr lang="de-DE" smtClean="0"/>
              <a:pPr/>
              <a:t>05.07.2022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Ablauf der Working-Session 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97280" y="1845734"/>
            <a:ext cx="1011520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 smtClean="0">
                <a:solidFill>
                  <a:srgbClr val="274466"/>
                </a:solidFill>
              </a:rPr>
              <a:t>Digitales World-Café mit drei virtuellen Tischen. An jedem Tisch gibt es eine Fragestellung.</a:t>
            </a:r>
          </a:p>
          <a:p>
            <a:endParaRPr lang="de-DE" sz="2200" dirty="0" smtClean="0">
              <a:solidFill>
                <a:srgbClr val="274466"/>
              </a:solidFill>
            </a:endParaRPr>
          </a:p>
          <a:p>
            <a:r>
              <a:rPr lang="de-DE" sz="2200" dirty="0" smtClean="0">
                <a:solidFill>
                  <a:srgbClr val="274466"/>
                </a:solidFill>
              </a:rPr>
              <a:t>Teilnehmende sollen sich zunächst 5 bis 10 Minuten selber Gedanken zu der jeweiligen Fragestellung machen und ihre Antworten auf virtuelle Moderationskarten notieren.</a:t>
            </a:r>
          </a:p>
          <a:p>
            <a:endParaRPr lang="de-DE" sz="2200" dirty="0" smtClean="0">
              <a:solidFill>
                <a:srgbClr val="274466"/>
              </a:solidFill>
            </a:endParaRPr>
          </a:p>
          <a:p>
            <a:r>
              <a:rPr lang="de-DE" sz="2200" dirty="0" smtClean="0">
                <a:solidFill>
                  <a:srgbClr val="274466"/>
                </a:solidFill>
              </a:rPr>
              <a:t>Anschließend werden die Fragen im Plenum vorgestellt und ggf. mit Informationen ergänzt und diskutiert.</a:t>
            </a:r>
          </a:p>
        </p:txBody>
      </p:sp>
    </p:spTree>
    <p:extLst>
      <p:ext uri="{BB962C8B-B14F-4D97-AF65-F5344CB8AC3E}">
        <p14:creationId xmlns:p14="http://schemas.microsoft.com/office/powerpoint/2010/main" val="1514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3E98-3095-4DC1-A2F3-A65CE3639E6C}" type="datetime1">
              <a:rPr lang="de-DE" smtClean="0"/>
              <a:pPr/>
              <a:t>05.07.2022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 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97280" y="1845734"/>
            <a:ext cx="1011520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274466"/>
                </a:solidFill>
              </a:rPr>
              <a:t>Wie weit ist digitale </a:t>
            </a:r>
            <a:r>
              <a:rPr lang="de-DE" sz="2200" b="1" dirty="0" smtClean="0">
                <a:solidFill>
                  <a:srgbClr val="274466"/>
                </a:solidFill>
              </a:rPr>
              <a:t>Barrierefreiheit </a:t>
            </a:r>
            <a:r>
              <a:rPr lang="de-DE" sz="2200" b="1" dirty="0">
                <a:solidFill>
                  <a:srgbClr val="274466"/>
                </a:solidFill>
              </a:rPr>
              <a:t>in Ihrer Hochschule und in Ihrer Lehre angekommen? Woran machen Sie dies fest</a:t>
            </a:r>
            <a:r>
              <a:rPr lang="de-DE" sz="2200" b="1" dirty="0" smtClean="0">
                <a:solidFill>
                  <a:srgbClr val="274466"/>
                </a:solidFill>
              </a:rPr>
              <a:t>?</a:t>
            </a:r>
          </a:p>
          <a:p>
            <a:endParaRPr lang="de-DE" sz="2200" dirty="0">
              <a:solidFill>
                <a:srgbClr val="2744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Eher individuelle Lösungen zwischen Lehrenden und Studierenden, kaum hochschulweite Lösungsansätze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Hochschulen und Lehrende stehen noch ziemlich am Anfang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Motivierte Lehrende wünschen sich Angebote zu diesem Thema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Hinweis auf </a:t>
            </a:r>
            <a:r>
              <a:rPr lang="de-DE" sz="2200" dirty="0" smtClean="0">
                <a:solidFill>
                  <a:srgbClr val="274466"/>
                </a:solidFill>
                <a:hlinkClick r:id="rId2" tooltip="Link zur Website Inklusionstutor*innen"/>
              </a:rPr>
              <a:t>Inklusionstutor*innen der WWU Münster</a:t>
            </a:r>
            <a:endParaRPr lang="de-DE" sz="2200" dirty="0" smtClean="0">
              <a:solidFill>
                <a:srgbClr val="274466"/>
              </a:solidFill>
            </a:endParaRPr>
          </a:p>
          <a:p>
            <a:endParaRPr lang="de-DE" sz="2200" dirty="0" smtClean="0">
              <a:solidFill>
                <a:srgbClr val="274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7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3E98-3095-4DC1-A2F3-A65CE3639E6C}" type="datetime1">
              <a:rPr lang="de-DE" smtClean="0"/>
              <a:pPr/>
              <a:t>05.07.2022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 2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97280" y="1845734"/>
            <a:ext cx="101152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solidFill>
                  <a:srgbClr val="274466"/>
                </a:solidFill>
              </a:rPr>
              <a:t>Braucht digitale Barrierefreiheit Ihrer Meinung nach mehr Sichtbarkeit? Was können wir alle dafür tun, um diese zu erhöhen</a:t>
            </a:r>
            <a:r>
              <a:rPr lang="de-DE" sz="2200" b="1" dirty="0" smtClean="0">
                <a:solidFill>
                  <a:srgbClr val="274466"/>
                </a:solidFill>
              </a:rPr>
              <a:t>?</a:t>
            </a:r>
          </a:p>
          <a:p>
            <a:endParaRPr lang="de-DE" sz="2200" dirty="0">
              <a:solidFill>
                <a:srgbClr val="2744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Niedrigschwellige Beispiele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</a:rPr>
              <a:t>Bedarfe sichtbarer machen</a:t>
            </a:r>
            <a:r>
              <a:rPr lang="de-DE" sz="2200" dirty="0">
                <a:solidFill>
                  <a:srgbClr val="274466"/>
                </a:solidFill>
              </a:rPr>
              <a:t> </a:t>
            </a:r>
            <a:r>
              <a:rPr lang="de-DE" sz="2200" dirty="0" smtClean="0">
                <a:solidFill>
                  <a:srgbClr val="274466"/>
                </a:solidFill>
                <a:sym typeface="Wingdings" panose="05000000000000000000" pitchFamily="2" charset="2"/>
              </a:rPr>
              <a:t> Wie viele Personen sind von Barrieren betroffen?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  <a:sym typeface="Wingdings" panose="05000000000000000000" pitchFamily="2" charset="2"/>
              </a:rPr>
              <a:t>In eigenen Lehrveranstaltungen das Thema aufgreifen und mit gutem Beispiel voran gehen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  <a:sym typeface="Wingdings" panose="05000000000000000000" pitchFamily="2" charset="2"/>
              </a:rPr>
              <a:t>Weiterbildung von Verwaltungsmitarbeitenden (nicht nur Lehrende)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200" dirty="0" smtClean="0">
                <a:solidFill>
                  <a:srgbClr val="274466"/>
                </a:solidFill>
                <a:sym typeface="Wingdings" panose="05000000000000000000" pitchFamily="2" charset="2"/>
              </a:rPr>
              <a:t>Weiterbildungsangebote die immer und überall sichtbar sind (z.B. über Personalentwicklung  der Hochschulen)</a:t>
            </a:r>
            <a:endParaRPr lang="de-DE" sz="2200" dirty="0" smtClean="0">
              <a:solidFill>
                <a:srgbClr val="274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5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3E98-3095-4DC1-A2F3-A65CE3639E6C}" type="datetime1">
              <a:rPr lang="de-DE" smtClean="0"/>
              <a:pPr/>
              <a:t>05.07.2022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Diskussion 3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1097280" y="1845734"/>
            <a:ext cx="10115203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rgbClr val="274466"/>
                </a:solidFill>
              </a:rPr>
              <a:t>Welche Bereiche </a:t>
            </a:r>
            <a:r>
              <a:rPr lang="de-DE" sz="2200" b="1" dirty="0">
                <a:solidFill>
                  <a:srgbClr val="274466"/>
                </a:solidFill>
              </a:rPr>
              <a:t>des Themas </a:t>
            </a:r>
            <a:r>
              <a:rPr lang="de-DE" sz="2200" b="1" dirty="0" smtClean="0">
                <a:solidFill>
                  <a:srgbClr val="274466"/>
                </a:solidFill>
              </a:rPr>
              <a:t>Digitale Barrierefreiheit interessieren </a:t>
            </a:r>
            <a:r>
              <a:rPr lang="de-DE" sz="2200" b="1" dirty="0">
                <a:solidFill>
                  <a:srgbClr val="274466"/>
                </a:solidFill>
              </a:rPr>
              <a:t>Sie besonders? Zu welchen spezifischen Bereichen wünschen Sie sich weitere Unterstützungsangebote? Wo sehen Sie Bedarfe</a:t>
            </a:r>
            <a:r>
              <a:rPr lang="de-DE" sz="2200" b="1" dirty="0" smtClean="0">
                <a:solidFill>
                  <a:srgbClr val="274466"/>
                </a:solidFill>
              </a:rPr>
              <a:t>?</a:t>
            </a:r>
          </a:p>
          <a:p>
            <a:endParaRPr lang="de-DE" sz="2200" dirty="0">
              <a:solidFill>
                <a:srgbClr val="2744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74466"/>
                </a:solidFill>
              </a:rPr>
              <a:t>Was braucht welche Barriere?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74466"/>
                </a:solidFill>
              </a:rPr>
              <a:t>Praktische Tipps und Handlungsanweisungen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74466"/>
                </a:solidFill>
              </a:rPr>
              <a:t>Linklisten zu bereits bestehenden Angeboten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74466"/>
                </a:solidFill>
              </a:rPr>
              <a:t>Welche Stufen der Barrierefreiheit gibt es? Was ist wenig/viel Barrierefreiheit?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74466"/>
                </a:solidFill>
              </a:rPr>
              <a:t>Hinweise welche H5P-Elemente barrierefrei sind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74466"/>
                </a:solidFill>
              </a:rPr>
              <a:t>Hilfe bei der Barrierefreiheitsprüfung von Word oder PDF </a:t>
            </a:r>
            <a:r>
              <a:rPr lang="de-DE" sz="2000" dirty="0" smtClean="0">
                <a:solidFill>
                  <a:srgbClr val="274466"/>
                </a:solidFill>
                <a:sym typeface="Wingdings" panose="05000000000000000000" pitchFamily="2" charset="2"/>
              </a:rPr>
              <a:t> Was bedeuten die Hinweise die ich dort bekomme?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74466"/>
                </a:solidFill>
                <a:sym typeface="Wingdings" panose="05000000000000000000" pitchFamily="2" charset="2"/>
              </a:rPr>
              <a:t>Wie mache ich digitale Whiteboards (Miro, </a:t>
            </a:r>
            <a:r>
              <a:rPr lang="de-DE" sz="2000" dirty="0" err="1" smtClean="0">
                <a:solidFill>
                  <a:srgbClr val="274466"/>
                </a:solidFill>
                <a:sym typeface="Wingdings" panose="05000000000000000000" pitchFamily="2" charset="2"/>
              </a:rPr>
              <a:t>Conceptboard</a:t>
            </a:r>
            <a:r>
              <a:rPr lang="de-DE" sz="2000" dirty="0" smtClean="0">
                <a:solidFill>
                  <a:srgbClr val="274466"/>
                </a:solidFill>
                <a:sym typeface="Wingdings" panose="05000000000000000000" pitchFamily="2" charset="2"/>
              </a:rPr>
              <a:t>, etc.) </a:t>
            </a:r>
            <a:r>
              <a:rPr lang="de-DE" sz="2000" dirty="0" err="1" smtClean="0">
                <a:solidFill>
                  <a:srgbClr val="274466"/>
                </a:solidFill>
                <a:sym typeface="Wingdings" panose="05000000000000000000" pitchFamily="2" charset="2"/>
              </a:rPr>
              <a:t>barriereärmer</a:t>
            </a:r>
            <a:r>
              <a:rPr lang="de-DE" sz="2000" dirty="0" smtClean="0">
                <a:solidFill>
                  <a:srgbClr val="274466"/>
                </a:solidFill>
                <a:sym typeface="Wingdings" panose="05000000000000000000" pitchFamily="2" charset="2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74466"/>
                </a:solidFill>
                <a:sym typeface="Wingdings" panose="05000000000000000000" pitchFamily="2" charset="2"/>
              </a:rPr>
              <a:t>Wie mach ich Zoom, </a:t>
            </a:r>
            <a:r>
              <a:rPr lang="de-DE" sz="2000" dirty="0" err="1" smtClean="0">
                <a:solidFill>
                  <a:srgbClr val="274466"/>
                </a:solidFill>
                <a:sym typeface="Wingdings" panose="05000000000000000000" pitchFamily="2" charset="2"/>
              </a:rPr>
              <a:t>Webex</a:t>
            </a:r>
            <a:r>
              <a:rPr lang="de-DE" sz="2000" dirty="0" smtClean="0">
                <a:solidFill>
                  <a:srgbClr val="274466"/>
                </a:solidFill>
                <a:sym typeface="Wingdings" panose="05000000000000000000" pitchFamily="2" charset="2"/>
              </a:rPr>
              <a:t>, etc. </a:t>
            </a:r>
            <a:r>
              <a:rPr lang="de-DE" sz="2000" dirty="0" err="1" smtClean="0">
                <a:solidFill>
                  <a:srgbClr val="274466"/>
                </a:solidFill>
                <a:sym typeface="Wingdings" panose="05000000000000000000" pitchFamily="2" charset="2"/>
              </a:rPr>
              <a:t>barriereärmer</a:t>
            </a:r>
            <a:r>
              <a:rPr lang="de-DE" sz="2000" dirty="0" smtClean="0">
                <a:solidFill>
                  <a:srgbClr val="274466"/>
                </a:solidFill>
                <a:sym typeface="Wingdings" panose="05000000000000000000" pitchFamily="2" charset="2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274466"/>
                </a:solidFill>
                <a:sym typeface="Wingdings" panose="05000000000000000000" pitchFamily="2" charset="2"/>
              </a:rPr>
              <a:t>Wie füge ich Untertitel zu einem Lehrvideo hinzu?</a:t>
            </a:r>
            <a:endParaRPr lang="de-DE" sz="2000" dirty="0" smtClean="0">
              <a:solidFill>
                <a:srgbClr val="27446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200" dirty="0" smtClean="0">
              <a:solidFill>
                <a:srgbClr val="2744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34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D3E98-3095-4DC1-A2F3-A65CE3639E6C}" type="datetime1">
              <a:rPr lang="de-DE" smtClean="0"/>
              <a:pPr/>
              <a:t>05.07.2022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Hochschuldidaktik im Digitalen Zeitalter – HD@DH.nrw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AEA8-1CBD-4FE5-8F92-32FEE13610E2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Weiterführende Links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ORCA: </a:t>
            </a:r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www.orca.nrw/</a:t>
            </a:r>
            <a:endParaRPr lang="de-DE" dirty="0"/>
          </a:p>
          <a:p>
            <a:r>
              <a:rPr lang="de-DE" dirty="0" err="1" smtClean="0"/>
              <a:t>HumHub</a:t>
            </a:r>
            <a:r>
              <a:rPr lang="de-DE" dirty="0" smtClean="0"/>
              <a:t> </a:t>
            </a:r>
            <a:r>
              <a:rPr lang="de-DE" dirty="0"/>
              <a:t>ORCA Anmeldung: </a:t>
            </a:r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login.orca.nrw/auth/realms/orca/login-actions/registration?client_id=dashboard-frontend&amp;tab_id=Ui6AM45bU-k</a:t>
            </a:r>
            <a:endParaRPr lang="de-DE" dirty="0" smtClean="0"/>
          </a:p>
          <a:p>
            <a:r>
              <a:rPr lang="de-DE" dirty="0" smtClean="0"/>
              <a:t>Community </a:t>
            </a:r>
            <a:r>
              <a:rPr lang="de-DE" dirty="0" err="1" smtClean="0"/>
              <a:t>of</a:t>
            </a:r>
            <a:r>
              <a:rPr lang="de-DE" dirty="0" smtClean="0"/>
              <a:t> Practice</a:t>
            </a:r>
            <a:r>
              <a:rPr lang="de-DE" dirty="0"/>
              <a:t>: </a:t>
            </a:r>
            <a:r>
              <a:rPr lang="de-DE" dirty="0">
                <a:hlinkClick r:id="rId4"/>
              </a:rPr>
              <a:t>https://community.orca.nrw/s/cop-test</a:t>
            </a:r>
            <a:r>
              <a:rPr lang="de-DE" dirty="0" smtClean="0">
                <a:hlinkClick r:id="rId4"/>
              </a:rPr>
              <a:t>/</a:t>
            </a:r>
            <a:endParaRPr lang="de-DE" dirty="0" smtClean="0"/>
          </a:p>
          <a:p>
            <a:r>
              <a:rPr lang="de-DE" dirty="0" err="1" smtClean="0"/>
              <a:t>DigCompEdu</a:t>
            </a:r>
            <a:r>
              <a:rPr lang="de-DE" dirty="0"/>
              <a:t>: </a:t>
            </a:r>
            <a:r>
              <a:rPr lang="de-DE" dirty="0">
                <a:hlinkClick r:id="rId5"/>
              </a:rPr>
              <a:t>https://</a:t>
            </a:r>
            <a:r>
              <a:rPr lang="de-DE" dirty="0" smtClean="0">
                <a:hlinkClick r:id="rId5"/>
              </a:rPr>
              <a:t>joint-research-centre.ec.europa.eu/system/files/2018-09/digcompedu_leaflet_de_2018-01.pdf</a:t>
            </a:r>
            <a:endParaRPr lang="de-DE" dirty="0" smtClean="0"/>
          </a:p>
          <a:p>
            <a:r>
              <a:rPr lang="de-DE" dirty="0" smtClean="0"/>
              <a:t>Digitalisierungsvereinbarung: </a:t>
            </a:r>
            <a:r>
              <a:rPr lang="de-DE" dirty="0">
                <a:hlinkClick r:id="rId6"/>
              </a:rPr>
              <a:t>https://www.dh.nrw/fileadmin/user_upload/dh-nrw/pdf_word_Dokumente/VzD_2025_final_inkl._</a:t>
            </a:r>
            <a:r>
              <a:rPr lang="de-DE" dirty="0" smtClean="0">
                <a:hlinkClick r:id="rId6"/>
              </a:rPr>
              <a:t>Anlage.pdf</a:t>
            </a: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595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ückblick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ückblick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TM02900769[[fn=Rückblick]]</Template>
  <TotalTime>0</TotalTime>
  <Words>419</Words>
  <Application>Microsoft Office PowerPoint</Application>
  <PresentationFormat>Breitbild</PresentationFormat>
  <Paragraphs>75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DINRoundPro</vt:lpstr>
      <vt:lpstr>Wingdings</vt:lpstr>
      <vt:lpstr>Rückblick</vt:lpstr>
      <vt:lpstr>HD@DH.nrw Jahrestagung 2022 Netzwerkveranstaltung</vt:lpstr>
      <vt:lpstr>TiDA – ein Überblick </vt:lpstr>
      <vt:lpstr>Ablauf der Working-Session </vt:lpstr>
      <vt:lpstr>Diskussion 1</vt:lpstr>
      <vt:lpstr>Diskussion 2</vt:lpstr>
      <vt:lpstr>Diskussion 3</vt:lpstr>
      <vt:lpstr>Weiterführende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ZFH</dc:creator>
  <cp:lastModifiedBy>Nicole Dobosz</cp:lastModifiedBy>
  <cp:revision>170</cp:revision>
  <dcterms:created xsi:type="dcterms:W3CDTF">2020-09-30T11:05:49Z</dcterms:created>
  <dcterms:modified xsi:type="dcterms:W3CDTF">2022-07-05T10:00:48Z</dcterms:modified>
</cp:coreProperties>
</file>